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6858000" cy="9906000" type="A4"/>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9E2AAD-9D47-4AB2-899D-9F670F8AF13F}">
          <p14:sldIdLst>
            <p14:sldId id="258"/>
          </p14:sldIdLst>
        </p14:section>
        <p14:section name="Untitled Section" id="{C6A5BA3B-5E7C-4054-AEFF-688BF693F3F4}">
          <p14:sldIdLst/>
        </p14:section>
      </p14:sectionLst>
    </p:ex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B3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9"/>
    <p:restoredTop sz="94665"/>
  </p:normalViewPr>
  <p:slideViewPr>
    <p:cSldViewPr snapToGrid="0" snapToObjects="1">
      <p:cViewPr varScale="1">
        <p:scale>
          <a:sx n="79" d="100"/>
          <a:sy n="79" d="100"/>
        </p:scale>
        <p:origin x="3108" y="12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0CF3444E-3409-4950-BA44-830DD329FAAA}" type="datetimeFigureOut">
              <a:rPr lang="en-GB" smtClean="0"/>
              <a:pPr/>
              <a:t>24/04/2025</a:t>
            </a:fld>
            <a:endParaRPr lang="en-GB"/>
          </a:p>
        </p:txBody>
      </p:sp>
      <p:sp>
        <p:nvSpPr>
          <p:cNvPr id="4" name="Slide Image Placeholder 3"/>
          <p:cNvSpPr>
            <a:spLocks noGrp="1" noRot="1" noChangeAspect="1"/>
          </p:cNvSpPr>
          <p:nvPr>
            <p:ph type="sldImg" idx="2"/>
          </p:nvPr>
        </p:nvSpPr>
        <p:spPr>
          <a:xfrm>
            <a:off x="2174875" y="1241425"/>
            <a:ext cx="23193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0EF8E568-A844-43DC-A291-B64236A59B6B}" type="slidenum">
              <a:rPr lang="en-GB" smtClean="0"/>
              <a:pPr/>
              <a:t>‹#›</a:t>
            </a:fld>
            <a:endParaRPr lang="en-GB"/>
          </a:p>
        </p:txBody>
      </p:sp>
    </p:spTree>
    <p:extLst>
      <p:ext uri="{BB962C8B-B14F-4D97-AF65-F5344CB8AC3E}">
        <p14:creationId xmlns:p14="http://schemas.microsoft.com/office/powerpoint/2010/main" val="266778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2CB51F-E759-9E46-8F1B-E51B27ADF3E6}"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2316108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2CB51F-E759-9E46-8F1B-E51B27ADF3E6}"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94196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2CB51F-E759-9E46-8F1B-E51B27ADF3E6}"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2718363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2CB51F-E759-9E46-8F1B-E51B27ADF3E6}"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188353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2CB51F-E759-9E46-8F1B-E51B27ADF3E6}"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1577033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2CB51F-E759-9E46-8F1B-E51B27ADF3E6}"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272205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2CB51F-E759-9E46-8F1B-E51B27ADF3E6}" type="datetimeFigureOut">
              <a:rPr lang="en-US" smtClean="0"/>
              <a:pPr/>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2932637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2CB51F-E759-9E46-8F1B-E51B27ADF3E6}" type="datetimeFigureOut">
              <a:rPr lang="en-US" smtClean="0"/>
              <a:pPr/>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37449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CB51F-E759-9E46-8F1B-E51B27ADF3E6}" type="datetimeFigureOut">
              <a:rPr lang="en-US" smtClean="0"/>
              <a:pPr/>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2196339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72CB51F-E759-9E46-8F1B-E51B27ADF3E6}"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265170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72CB51F-E759-9E46-8F1B-E51B27ADF3E6}"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3AE56-4568-CA4C-BC67-8D4E4DF22D66}" type="slidenum">
              <a:rPr lang="en-US" smtClean="0"/>
              <a:pPr/>
              <a:t>‹#›</a:t>
            </a:fld>
            <a:endParaRPr lang="en-US"/>
          </a:p>
        </p:txBody>
      </p:sp>
    </p:spTree>
    <p:extLst>
      <p:ext uri="{BB962C8B-B14F-4D97-AF65-F5344CB8AC3E}">
        <p14:creationId xmlns:p14="http://schemas.microsoft.com/office/powerpoint/2010/main" val="419450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72CB51F-E759-9E46-8F1B-E51B27ADF3E6}" type="datetimeFigureOut">
              <a:rPr lang="en-US" smtClean="0"/>
              <a:pPr/>
              <a:t>4/24/2025</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7A3AE56-4568-CA4C-BC67-8D4E4DF22D66}" type="slidenum">
              <a:rPr lang="en-US" smtClean="0"/>
              <a:pPr/>
              <a:t>‹#›</a:t>
            </a:fld>
            <a:endParaRPr lang="en-US"/>
          </a:p>
        </p:txBody>
      </p:sp>
    </p:spTree>
    <p:extLst>
      <p:ext uri="{BB962C8B-B14F-4D97-AF65-F5344CB8AC3E}">
        <p14:creationId xmlns:p14="http://schemas.microsoft.com/office/powerpoint/2010/main" val="2877330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DF05C70F-41C6-424A-8880-013E6988087C}"/>
              </a:ext>
            </a:extLst>
          </p:cNvPr>
          <p:cNvGrpSpPr/>
          <p:nvPr/>
        </p:nvGrpSpPr>
        <p:grpSpPr>
          <a:xfrm>
            <a:off x="0" y="15007"/>
            <a:ext cx="6858000" cy="1321435"/>
            <a:chOff x="0" y="-952"/>
            <a:chExt cx="6858000" cy="1321435"/>
          </a:xfrm>
        </p:grpSpPr>
        <p:pic>
          <p:nvPicPr>
            <p:cNvPr id="42" name="Picture 41">
              <a:extLst>
                <a:ext uri="{FF2B5EF4-FFF2-40B4-BE49-F238E27FC236}">
                  <a16:creationId xmlns:a16="http://schemas.microsoft.com/office/drawing/2014/main" id="{AC35656E-0BF2-1A4B-A806-8FBB3AFEC67B}"/>
                </a:ext>
              </a:extLst>
            </p:cNvPr>
            <p:cNvPicPr>
              <a:picLocks noChangeAspect="1"/>
            </p:cNvPicPr>
            <p:nvPr/>
          </p:nvPicPr>
          <p:blipFill rotWithShape="1">
            <a:blip r:embed="rId2"/>
            <a:srcRect r="5904"/>
            <a:stretch/>
          </p:blipFill>
          <p:spPr>
            <a:xfrm>
              <a:off x="0" y="-952"/>
              <a:ext cx="6858000" cy="1321435"/>
            </a:xfrm>
            <a:prstGeom prst="rect">
              <a:avLst/>
            </a:prstGeom>
          </p:spPr>
        </p:pic>
        <p:sp>
          <p:nvSpPr>
            <p:cNvPr id="43" name="Rectangle 42">
              <a:extLst>
                <a:ext uri="{FF2B5EF4-FFF2-40B4-BE49-F238E27FC236}">
                  <a16:creationId xmlns:a16="http://schemas.microsoft.com/office/drawing/2014/main" id="{6A19BE14-8084-6F40-8718-B5A36129A282}"/>
                </a:ext>
              </a:extLst>
            </p:cNvPr>
            <p:cNvSpPr/>
            <p:nvPr/>
          </p:nvSpPr>
          <p:spPr>
            <a:xfrm>
              <a:off x="5166360" y="514350"/>
              <a:ext cx="1691640" cy="375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pic>
        <p:nvPicPr>
          <p:cNvPr id="3" name="Picture 2"/>
          <p:cNvPicPr>
            <a:picLocks noChangeAspect="1"/>
          </p:cNvPicPr>
          <p:nvPr/>
        </p:nvPicPr>
        <p:blipFill>
          <a:blip r:embed="rId3"/>
          <a:stretch>
            <a:fillRect/>
          </a:stretch>
        </p:blipFill>
        <p:spPr>
          <a:xfrm>
            <a:off x="4660075" y="513708"/>
            <a:ext cx="1481456" cy="280440"/>
          </a:xfrm>
          <a:prstGeom prst="rect">
            <a:avLst/>
          </a:prstGeom>
        </p:spPr>
      </p:pic>
      <p:sp>
        <p:nvSpPr>
          <p:cNvPr id="4" name="AutoShape 2" descr="FareShare | Fighting hunger, tackling food waste in the U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2" descr="In My Club We. . . Use Class Dojo! – Club Experience Blo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TextBox 32"/>
          <p:cNvSpPr txBox="1"/>
          <p:nvPr/>
        </p:nvSpPr>
        <p:spPr>
          <a:xfrm>
            <a:off x="4575505" y="980732"/>
            <a:ext cx="1973195" cy="253916"/>
          </a:xfrm>
          <a:prstGeom prst="rect">
            <a:avLst/>
          </a:prstGeom>
          <a:solidFill>
            <a:schemeClr val="bg1"/>
          </a:solidFill>
          <a:ln>
            <a:noFill/>
          </a:ln>
        </p:spPr>
        <p:txBody>
          <a:bodyPr wrap="square" rtlCol="0">
            <a:spAutoFit/>
          </a:bodyPr>
          <a:lstStyle/>
          <a:p>
            <a:pPr algn="ctr"/>
            <a:r>
              <a:rPr lang="en-GB" sz="1050" dirty="0">
                <a:solidFill>
                  <a:srgbClr val="002060"/>
                </a:solidFill>
                <a:latin typeface="Century Gothic" panose="020B0502020202020204" pitchFamily="34" charset="0"/>
              </a:rPr>
              <a:t>Summer Term</a:t>
            </a:r>
          </a:p>
        </p:txBody>
      </p:sp>
      <p:sp>
        <p:nvSpPr>
          <p:cNvPr id="7" name="Rectangle 6"/>
          <p:cNvSpPr/>
          <p:nvPr/>
        </p:nvSpPr>
        <p:spPr>
          <a:xfrm>
            <a:off x="143381" y="4632304"/>
            <a:ext cx="3003543" cy="27658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17613" y="4554415"/>
            <a:ext cx="2869123" cy="3016210"/>
          </a:xfrm>
          <a:prstGeom prst="rect">
            <a:avLst/>
          </a:prstGeom>
        </p:spPr>
        <p:txBody>
          <a:bodyPr wrap="square">
            <a:spAutoFit/>
          </a:bodyPr>
          <a:lstStyle/>
          <a:p>
            <a:pPr lvl="0" algn="ctr">
              <a:spcBef>
                <a:spcPts val="600"/>
              </a:spcBef>
            </a:pPr>
            <a:r>
              <a:rPr lang="en-US" sz="1400" b="1" u="sng" dirty="0">
                <a:cs typeface="Calibri" panose="020F0502020204030204" pitchFamily="34" charset="0"/>
              </a:rPr>
              <a:t>Homework</a:t>
            </a:r>
          </a:p>
          <a:p>
            <a:pPr lvl="0"/>
            <a:r>
              <a:rPr lang="en-US" sz="1100" dirty="0">
                <a:latin typeface="Calibri" panose="020F0502020204030204" pitchFamily="34" charset="0"/>
                <a:cs typeface="Calibri" panose="020F0502020204030204" pitchFamily="34" charset="0"/>
              </a:rPr>
              <a:t>Homework books will be sent out every Wednesday. Please complete </a:t>
            </a:r>
            <a:r>
              <a:rPr lang="en-US" sz="1100" b="1" u="sng" dirty="0">
                <a:latin typeface="Calibri" panose="020F0502020204030204" pitchFamily="34" charset="0"/>
                <a:cs typeface="Calibri" panose="020F0502020204030204" pitchFamily="34" charset="0"/>
              </a:rPr>
              <a:t>one</a:t>
            </a:r>
            <a:r>
              <a:rPr lang="en-US" sz="1100" dirty="0">
                <a:latin typeface="Calibri" panose="020F0502020204030204" pitchFamily="34" charset="0"/>
                <a:cs typeface="Calibri" panose="020F0502020204030204" pitchFamily="34" charset="0"/>
              </a:rPr>
              <a:t> activity from the sheet per week. </a:t>
            </a:r>
          </a:p>
          <a:p>
            <a:pPr lvl="0"/>
            <a:endParaRPr lang="en-US" sz="1100" dirty="0">
              <a:latin typeface="Calibri" panose="020F0502020204030204" pitchFamily="34" charset="0"/>
              <a:cs typeface="Calibri" panose="020F0502020204030204" pitchFamily="34" charset="0"/>
            </a:endParaRPr>
          </a:p>
          <a:p>
            <a:pPr lvl="0"/>
            <a:r>
              <a:rPr lang="en-US" sz="1100" dirty="0">
                <a:latin typeface="Calibri" panose="020F0502020204030204" pitchFamily="34" charset="0"/>
                <a:cs typeface="Calibri" panose="020F0502020204030204" pitchFamily="34" charset="0"/>
              </a:rPr>
              <a:t>Please ensure homework book come back in every Monday for the teachers to see. </a:t>
            </a:r>
          </a:p>
          <a:p>
            <a:pPr lvl="0"/>
            <a:endParaRPr lang="en-US" sz="1100" dirty="0">
              <a:latin typeface="Calibri" panose="020F0502020204030204" pitchFamily="34" charset="0"/>
              <a:cs typeface="Calibri" panose="020F0502020204030204" pitchFamily="34" charset="0"/>
            </a:endParaRPr>
          </a:p>
          <a:p>
            <a:pPr lvl="0"/>
            <a:r>
              <a:rPr lang="en-US" sz="1100" dirty="0">
                <a:latin typeface="Calibri" panose="020F0502020204030204" pitchFamily="34" charset="0"/>
                <a:cs typeface="Calibri" panose="020F0502020204030204" pitchFamily="34" charset="0"/>
              </a:rPr>
              <a:t>Reading – </a:t>
            </a:r>
            <a:r>
              <a:rPr lang="en-US" sz="1100" b="1" dirty="0">
                <a:latin typeface="Calibri" panose="020F0502020204030204" pitchFamily="34" charset="0"/>
                <a:cs typeface="Calibri" panose="020F0502020204030204" pitchFamily="34" charset="0"/>
              </a:rPr>
              <a:t>please ensure you are reading with your child every day and recording this in their reading record. Children will receive Dojo points if they read 3 times in a week. </a:t>
            </a:r>
          </a:p>
          <a:p>
            <a:pPr lvl="0"/>
            <a:endParaRPr lang="en-US" sz="1100" dirty="0">
              <a:latin typeface="Calibri" panose="020F0502020204030204" pitchFamily="34" charset="0"/>
              <a:cs typeface="Calibri" panose="020F0502020204030204" pitchFamily="34" charset="0"/>
            </a:endParaRPr>
          </a:p>
          <a:p>
            <a:pPr lvl="0"/>
            <a:r>
              <a:rPr lang="en-US" sz="1100" dirty="0">
                <a:latin typeface="Calibri" panose="020F0502020204030204" pitchFamily="34" charset="0"/>
                <a:cs typeface="Calibri" panose="020F0502020204030204" pitchFamily="34" charset="0"/>
              </a:rPr>
              <a:t>Spellings – these will be sent out each half term in the back of your child’s homework book. </a:t>
            </a:r>
            <a:r>
              <a:rPr lang="en-US" sz="1100" b="1" dirty="0">
                <a:latin typeface="Calibri" panose="020F0502020204030204" pitchFamily="34" charset="0"/>
                <a:cs typeface="Calibri" panose="020F0502020204030204" pitchFamily="34" charset="0"/>
              </a:rPr>
              <a:t>Spelling tests will happen each Friday. </a:t>
            </a:r>
          </a:p>
          <a:p>
            <a:pPr lvl="0"/>
            <a:endParaRPr lang="en-US" sz="1100"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8BEBF530-116F-5043-B16F-4453F8AE58F2}"/>
              </a:ext>
            </a:extLst>
          </p:cNvPr>
          <p:cNvSpPr/>
          <p:nvPr/>
        </p:nvSpPr>
        <p:spPr>
          <a:xfrm>
            <a:off x="155575" y="1670434"/>
            <a:ext cx="6509948" cy="2860075"/>
          </a:xfrm>
          <a:prstGeom prst="rect">
            <a:avLst/>
          </a:prstGeom>
          <a:noFill/>
          <a:ln w="28575">
            <a:solidFill>
              <a:srgbClr val="1A1B3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u="sng" dirty="0">
                <a:solidFill>
                  <a:schemeClr val="tx1"/>
                </a:solidFill>
              </a:rPr>
              <a:t>A message about Year 2</a:t>
            </a:r>
          </a:p>
          <a:p>
            <a:pPr algn="ctr"/>
            <a:endParaRPr lang="en-GB" sz="1100" b="1" u="sng" dirty="0">
              <a:solidFill>
                <a:schemeClr val="tx1"/>
              </a:solidFill>
            </a:endParaRPr>
          </a:p>
          <a:p>
            <a:r>
              <a:rPr lang="en-GB" sz="1100" dirty="0">
                <a:solidFill>
                  <a:schemeClr val="tx1"/>
                </a:solidFill>
              </a:rPr>
              <a:t>Welcome back! We hope you all had a lovely Easter break and are ready for the exciting things we have planned for the next few weeks! </a:t>
            </a:r>
          </a:p>
          <a:p>
            <a:pPr>
              <a:spcAft>
                <a:spcPts val="0"/>
              </a:spcAft>
            </a:pPr>
            <a:r>
              <a:rPr lang="en-GB" sz="1100" dirty="0">
                <a:solidFill>
                  <a:schemeClr val="tx1"/>
                </a:solidFill>
              </a:rPr>
              <a:t>In English, we will be reading the book ‘Lost in the Toy Museum’ by David Lucas. We will be creating our own toy museum within our classrooms, writing labels  for each toy, creating posters and invitations to invite people to come along. </a:t>
            </a:r>
            <a:r>
              <a:rPr lang="en-US" sz="1100" dirty="0">
                <a:solidFill>
                  <a:schemeClr val="tx1"/>
                </a:solidFill>
                <a:cs typeface="Calibri" panose="020F0502020204030204" pitchFamily="34" charset="0"/>
              </a:rPr>
              <a:t>This book links closely to </a:t>
            </a:r>
            <a:r>
              <a:rPr lang="en-US" sz="1100" dirty="0">
                <a:solidFill>
                  <a:schemeClr val="tx1"/>
                </a:solidFill>
                <a:latin typeface="Calibri" panose="020F0502020204030204" pitchFamily="34" charset="0"/>
                <a:cs typeface="Calibri" panose="020F0502020204030204" pitchFamily="34" charset="0"/>
              </a:rPr>
              <a:t>our topic ‘The Magic Toymaker’.</a:t>
            </a:r>
          </a:p>
          <a:p>
            <a:r>
              <a:rPr lang="en-GB" sz="1100" dirty="0">
                <a:solidFill>
                  <a:schemeClr val="tx1"/>
                </a:solidFill>
                <a:latin typeface="Calibri" panose="020F0502020204030204" pitchFamily="34" charset="0"/>
                <a:cs typeface="Calibri" panose="020F0502020204030204" pitchFamily="34" charset="0"/>
              </a:rPr>
              <a:t>In Maths, we will be </a:t>
            </a:r>
            <a:r>
              <a:rPr lang="en-GB" sz="1100" dirty="0">
                <a:solidFill>
                  <a:srgbClr val="000000"/>
                </a:solidFill>
                <a:latin typeface="Calibri" panose="020F0502020204030204" pitchFamily="34" charset="0"/>
                <a:ea typeface="Times New Roman" panose="02020603050405020304" pitchFamily="18" charset="0"/>
              </a:rPr>
              <a:t>we will be exploring fractions. We will be exploring ½, ¼, 2/4, ¾ and 1/3. We will be learning how to find these fractions of both a shape and a number. We will also be focussing on how to tell the time to the hour, half past, quarter past and quarter to. We will then be moving onto telling the time to five minute intervals. </a:t>
            </a:r>
            <a:endParaRPr lang="en-GB" sz="1100" dirty="0">
              <a:solidFill>
                <a:schemeClr val="tx1"/>
              </a:solidFill>
              <a:latin typeface="Calibri" panose="020F0502020204030204" pitchFamily="34" charset="0"/>
              <a:cs typeface="Calibri" panose="020F0502020204030204" pitchFamily="34" charset="0"/>
            </a:endParaRPr>
          </a:p>
          <a:p>
            <a:r>
              <a:rPr lang="en-US" sz="1100" dirty="0">
                <a:solidFill>
                  <a:schemeClr val="tx1"/>
                </a:solidFill>
                <a:cs typeface="Calibri" panose="020F0502020204030204" pitchFamily="34" charset="0"/>
              </a:rPr>
              <a:t>In History, we will be looking at a range of toys from the past. We will be generating                                              questions to ask family members about their </a:t>
            </a:r>
            <a:r>
              <a:rPr lang="en-US" sz="1100" dirty="0" err="1">
                <a:solidFill>
                  <a:schemeClr val="tx1"/>
                </a:solidFill>
                <a:cs typeface="Calibri" panose="020F0502020204030204" pitchFamily="34" charset="0"/>
              </a:rPr>
              <a:t>favourite</a:t>
            </a:r>
            <a:r>
              <a:rPr lang="en-US" sz="1100" dirty="0">
                <a:solidFill>
                  <a:schemeClr val="tx1"/>
                </a:solidFill>
                <a:cs typeface="Calibri" panose="020F0502020204030204" pitchFamily="34" charset="0"/>
              </a:rPr>
              <a:t> toys when they were young.                                                          We will also be looking at a range of different materials and deciding which material                                                       is best suited to which toy and why. We will finish our new topic with creating our                                                    own board games for others to play! </a:t>
            </a:r>
          </a:p>
          <a:p>
            <a:pPr>
              <a:spcAft>
                <a:spcPts val="0"/>
              </a:spcAft>
            </a:pPr>
            <a:endParaRPr lang="en-GB" sz="1100" dirty="0">
              <a:solidFill>
                <a:schemeClr val="tx1"/>
              </a:solidFill>
            </a:endParaRPr>
          </a:p>
        </p:txBody>
      </p:sp>
      <p:sp>
        <p:nvSpPr>
          <p:cNvPr id="35" name="Rectangle 34">
            <a:extLst>
              <a:ext uri="{FF2B5EF4-FFF2-40B4-BE49-F238E27FC236}">
                <a16:creationId xmlns:a16="http://schemas.microsoft.com/office/drawing/2014/main" id="{8BEBF530-116F-5043-B16F-4453F8AE58F2}"/>
              </a:ext>
            </a:extLst>
          </p:cNvPr>
          <p:cNvSpPr/>
          <p:nvPr/>
        </p:nvSpPr>
        <p:spPr>
          <a:xfrm>
            <a:off x="3247772" y="4632304"/>
            <a:ext cx="3432605" cy="2114378"/>
          </a:xfrm>
          <a:prstGeom prst="rect">
            <a:avLst/>
          </a:prstGeom>
          <a:solidFill>
            <a:schemeClr val="bg1"/>
          </a:solidFill>
          <a:ln w="28575">
            <a:solidFill>
              <a:srgbClr val="1A1B3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u="sng" dirty="0">
                <a:solidFill>
                  <a:schemeClr val="tx1"/>
                </a:solidFill>
              </a:rPr>
              <a:t>PE Weekly time table</a:t>
            </a:r>
            <a:endParaRPr lang="en-GB" sz="1400" dirty="0">
              <a:solidFill>
                <a:schemeClr val="tx1"/>
              </a:solidFill>
            </a:endParaRPr>
          </a:p>
          <a:p>
            <a:pPr marL="171450" indent="-171450">
              <a:buFont typeface="Arial" panose="020B0604020202020204" pitchFamily="34" charset="0"/>
              <a:buChar char="•"/>
            </a:pPr>
            <a:endParaRPr lang="en-GB" sz="1400" dirty="0">
              <a:solidFill>
                <a:schemeClr val="tx1"/>
              </a:solidFill>
            </a:endParaRPr>
          </a:p>
          <a:p>
            <a:r>
              <a:rPr lang="en-GB" sz="1400" dirty="0">
                <a:solidFill>
                  <a:schemeClr val="tx1"/>
                </a:solidFill>
              </a:rPr>
              <a:t>Elton John class -  Tuesday &amp; Wednesday</a:t>
            </a:r>
          </a:p>
          <a:p>
            <a:r>
              <a:rPr lang="en-GB" sz="1400" dirty="0">
                <a:solidFill>
                  <a:schemeClr val="tx1"/>
                </a:solidFill>
              </a:rPr>
              <a:t>Muhammad class - Wednesday &amp; Thursday</a:t>
            </a:r>
          </a:p>
          <a:p>
            <a:r>
              <a:rPr lang="en-GB" sz="1400" dirty="0">
                <a:solidFill>
                  <a:schemeClr val="tx1"/>
                </a:solidFill>
              </a:rPr>
              <a:t>Tull class - Monday &amp; Wednesday </a:t>
            </a:r>
          </a:p>
          <a:p>
            <a:endParaRPr lang="en-GB" sz="1400" dirty="0">
              <a:solidFill>
                <a:schemeClr val="tx1"/>
              </a:solidFill>
            </a:endParaRPr>
          </a:p>
          <a:p>
            <a:endParaRPr lang="en-GB" sz="1400" dirty="0">
              <a:solidFill>
                <a:schemeClr val="tx1"/>
              </a:solidFill>
            </a:endParaRPr>
          </a:p>
          <a:p>
            <a:r>
              <a:rPr lang="en-GB" sz="1400" dirty="0">
                <a:solidFill>
                  <a:schemeClr val="tx1"/>
                </a:solidFill>
              </a:rPr>
              <a:t>Reminder for children to be in by 8:45am </a:t>
            </a:r>
          </a:p>
          <a:p>
            <a:r>
              <a:rPr lang="en-GB" sz="1400" dirty="0">
                <a:solidFill>
                  <a:schemeClr val="tx1"/>
                </a:solidFill>
              </a:rPr>
              <a:t>and collected at 3:15pm</a:t>
            </a:r>
          </a:p>
          <a:p>
            <a:pPr marL="171450" indent="-171450">
              <a:buFont typeface="Arial" panose="020B0604020202020204" pitchFamily="34" charset="0"/>
              <a:buChar char="•"/>
            </a:pPr>
            <a:endParaRPr lang="en-GB" sz="1100" dirty="0">
              <a:solidFill>
                <a:schemeClr val="tx1"/>
              </a:solidFill>
            </a:endParaRPr>
          </a:p>
          <a:p>
            <a:pPr marL="171450" indent="-171450">
              <a:buFont typeface="Arial" panose="020B0604020202020204" pitchFamily="34" charset="0"/>
              <a:buChar char="•"/>
            </a:pPr>
            <a:endParaRPr lang="en-GB" sz="1100" dirty="0">
              <a:solidFill>
                <a:schemeClr val="tx1"/>
              </a:solidFill>
            </a:endParaRPr>
          </a:p>
        </p:txBody>
      </p:sp>
      <p:sp>
        <p:nvSpPr>
          <p:cNvPr id="25" name="Rectangle 24">
            <a:extLst>
              <a:ext uri="{FF2B5EF4-FFF2-40B4-BE49-F238E27FC236}">
                <a16:creationId xmlns:a16="http://schemas.microsoft.com/office/drawing/2014/main" id="{8BEBF530-116F-5043-B16F-4453F8AE58F2}"/>
              </a:ext>
            </a:extLst>
          </p:cNvPr>
          <p:cNvSpPr/>
          <p:nvPr/>
        </p:nvSpPr>
        <p:spPr>
          <a:xfrm>
            <a:off x="168920" y="7570625"/>
            <a:ext cx="3003544" cy="2159606"/>
          </a:xfrm>
          <a:prstGeom prst="rect">
            <a:avLst/>
          </a:prstGeom>
          <a:solidFill>
            <a:schemeClr val="bg1"/>
          </a:solidFill>
          <a:ln w="28575">
            <a:solidFill>
              <a:srgbClr val="1A1B3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u="sng" dirty="0">
                <a:solidFill>
                  <a:schemeClr val="tx1"/>
                </a:solidFill>
              </a:rPr>
              <a:t>Uniform</a:t>
            </a:r>
          </a:p>
          <a:p>
            <a:pPr marL="171450" indent="-171450">
              <a:buFont typeface="Arial" panose="020B0604020202020204" pitchFamily="34" charset="0"/>
              <a:buChar char="•"/>
            </a:pPr>
            <a:r>
              <a:rPr lang="en-GB" sz="1100" dirty="0">
                <a:solidFill>
                  <a:schemeClr val="tx1"/>
                </a:solidFill>
              </a:rPr>
              <a:t>Dark grey school trousers or skirt or navy blue pinafore dress or skirt.</a:t>
            </a:r>
          </a:p>
          <a:p>
            <a:pPr marL="171450" indent="-171450">
              <a:buFont typeface="Arial" panose="020B0604020202020204" pitchFamily="34" charset="0"/>
              <a:buChar char="•"/>
            </a:pPr>
            <a:r>
              <a:rPr lang="en-GB" sz="1100" dirty="0">
                <a:solidFill>
                  <a:schemeClr val="tx1"/>
                </a:solidFill>
              </a:rPr>
              <a:t>White polo shirt.</a:t>
            </a:r>
          </a:p>
          <a:p>
            <a:pPr marL="171450" indent="-171450">
              <a:buFont typeface="Arial" panose="020B0604020202020204" pitchFamily="34" charset="0"/>
              <a:buChar char="•"/>
            </a:pPr>
            <a:r>
              <a:rPr lang="en-GB" sz="1100" dirty="0">
                <a:solidFill>
                  <a:schemeClr val="tx1"/>
                </a:solidFill>
              </a:rPr>
              <a:t>Navy jumper or cardigan.</a:t>
            </a:r>
          </a:p>
          <a:p>
            <a:pPr marL="171450" indent="-171450">
              <a:buFont typeface="Arial" panose="020B0604020202020204" pitchFamily="34" charset="0"/>
              <a:buChar char="•"/>
            </a:pPr>
            <a:r>
              <a:rPr lang="en-GB" sz="1100" dirty="0">
                <a:solidFill>
                  <a:schemeClr val="tx1"/>
                </a:solidFill>
              </a:rPr>
              <a:t>Plain dark or white socks or tights.</a:t>
            </a:r>
          </a:p>
          <a:p>
            <a:pPr marL="171450" indent="-171450">
              <a:buFont typeface="Arial" panose="020B0604020202020204" pitchFamily="34" charset="0"/>
              <a:buChar char="•"/>
            </a:pPr>
            <a:r>
              <a:rPr lang="en-GB" sz="1100" dirty="0">
                <a:solidFill>
                  <a:schemeClr val="tx1"/>
                </a:solidFill>
              </a:rPr>
              <a:t>Plain black school shoes or trainers.</a:t>
            </a:r>
          </a:p>
          <a:p>
            <a:pPr marL="171450" indent="-171450">
              <a:buFont typeface="Arial" panose="020B0604020202020204" pitchFamily="34" charset="0"/>
              <a:buChar char="•"/>
            </a:pPr>
            <a:endParaRPr lang="en-GB" sz="1100" dirty="0">
              <a:solidFill>
                <a:schemeClr val="tx1"/>
              </a:solidFill>
            </a:endParaRPr>
          </a:p>
          <a:p>
            <a:pPr marL="171450" indent="-171450">
              <a:buFont typeface="Arial" panose="020B0604020202020204" pitchFamily="34" charset="0"/>
              <a:buChar char="•"/>
            </a:pPr>
            <a:r>
              <a:rPr lang="en-GB" sz="1100" b="1" dirty="0">
                <a:solidFill>
                  <a:schemeClr val="tx1"/>
                </a:solidFill>
              </a:rPr>
              <a:t>PE kit</a:t>
            </a:r>
            <a:r>
              <a:rPr lang="en-GB" sz="1100" dirty="0">
                <a:solidFill>
                  <a:schemeClr val="tx1"/>
                </a:solidFill>
              </a:rPr>
              <a:t>: white t-shirt</a:t>
            </a:r>
          </a:p>
          <a:p>
            <a:pPr marL="171450" indent="-171450">
              <a:buFont typeface="Arial" panose="020B0604020202020204" pitchFamily="34" charset="0"/>
              <a:buChar char="•"/>
            </a:pPr>
            <a:r>
              <a:rPr lang="en-GB" sz="1100" dirty="0">
                <a:solidFill>
                  <a:schemeClr val="tx1"/>
                </a:solidFill>
              </a:rPr>
              <a:t>Navy shorts or tracksuit bottoms</a:t>
            </a:r>
          </a:p>
          <a:p>
            <a:pPr marL="171450" indent="-171450">
              <a:buFont typeface="Arial" panose="020B0604020202020204" pitchFamily="34" charset="0"/>
              <a:buChar char="•"/>
            </a:pPr>
            <a:r>
              <a:rPr lang="en-GB" sz="1100" dirty="0">
                <a:solidFill>
                  <a:schemeClr val="tx1"/>
                </a:solidFill>
              </a:rPr>
              <a:t>Navy blue sweatshirt</a:t>
            </a:r>
          </a:p>
          <a:p>
            <a:pPr marL="171450" indent="-171450">
              <a:buFont typeface="Arial" panose="020B0604020202020204" pitchFamily="34" charset="0"/>
              <a:buChar char="•"/>
            </a:pPr>
            <a:r>
              <a:rPr lang="en-GB" sz="1100" dirty="0">
                <a:solidFill>
                  <a:schemeClr val="tx1"/>
                </a:solidFill>
              </a:rPr>
              <a:t>Black plimsolls or plain black or white trainers</a:t>
            </a:r>
          </a:p>
          <a:p>
            <a:pPr algn="ctr"/>
            <a:endParaRPr lang="en-GB" sz="1100" b="1" u="sng" dirty="0">
              <a:solidFill>
                <a:schemeClr val="tx1"/>
              </a:solidFill>
            </a:endParaRPr>
          </a:p>
        </p:txBody>
      </p:sp>
      <p:sp>
        <p:nvSpPr>
          <p:cNvPr id="24" name="Rectangle 23"/>
          <p:cNvSpPr/>
          <p:nvPr/>
        </p:nvSpPr>
        <p:spPr>
          <a:xfrm>
            <a:off x="3232918" y="6795170"/>
            <a:ext cx="3463386" cy="293152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12" descr="Jobs with BELVEDERE INFANT SCHOOL | Guardian Jobs">
            <a:extLst>
              <a:ext uri="{FF2B5EF4-FFF2-40B4-BE49-F238E27FC236}">
                <a16:creationId xmlns:a16="http://schemas.microsoft.com/office/drawing/2014/main" id="{46ED709A-684F-48CF-B097-E8FB6D1F7B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207" t="10438" r="25022" b="10820"/>
          <a:stretch/>
        </p:blipFill>
        <p:spPr bwMode="auto">
          <a:xfrm>
            <a:off x="2895017" y="557138"/>
            <a:ext cx="1258005" cy="10589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466C4E71-578E-4875-B00C-0947D1115560}"/>
              </a:ext>
            </a:extLst>
          </p:cNvPr>
          <p:cNvPicPr/>
          <p:nvPr/>
        </p:nvPicPr>
        <p:blipFill>
          <a:blip r:embed="rId5">
            <a:extLst>
              <a:ext uri="{28A0092B-C50C-407E-A947-70E740481C1C}">
                <a14:useLocalDpi xmlns:a14="http://schemas.microsoft.com/office/drawing/2010/main" val="0"/>
              </a:ext>
            </a:extLst>
          </a:blip>
          <a:stretch>
            <a:fillRect/>
          </a:stretch>
        </p:blipFill>
        <p:spPr>
          <a:xfrm>
            <a:off x="5240299" y="3435654"/>
            <a:ext cx="1177457" cy="1084904"/>
          </a:xfrm>
          <a:prstGeom prst="rect">
            <a:avLst/>
          </a:prstGeom>
        </p:spPr>
      </p:pic>
      <p:pic>
        <p:nvPicPr>
          <p:cNvPr id="27" name="Picture 26">
            <a:extLst>
              <a:ext uri="{FF2B5EF4-FFF2-40B4-BE49-F238E27FC236}">
                <a16:creationId xmlns:a16="http://schemas.microsoft.com/office/drawing/2014/main" id="{06AC05E4-503F-4120-89D3-E8CBB27BA296}"/>
              </a:ext>
            </a:extLst>
          </p:cNvPr>
          <p:cNvPicPr>
            <a:picLocks noChangeAspect="1"/>
          </p:cNvPicPr>
          <p:nvPr/>
        </p:nvPicPr>
        <p:blipFill>
          <a:blip r:embed="rId6"/>
          <a:stretch>
            <a:fillRect/>
          </a:stretch>
        </p:blipFill>
        <p:spPr>
          <a:xfrm>
            <a:off x="3258458" y="8721434"/>
            <a:ext cx="1291882" cy="860716"/>
          </a:xfrm>
          <a:prstGeom prst="rect">
            <a:avLst/>
          </a:prstGeom>
        </p:spPr>
      </p:pic>
      <p:pic>
        <p:nvPicPr>
          <p:cNvPr id="2" name="Picture 2" descr="Lost in the Toy Museum: An Adventure: Amazon.co.uk: Lucas, David, Lucas,  David: 9781406332063: Books">
            <a:extLst>
              <a:ext uri="{FF2B5EF4-FFF2-40B4-BE49-F238E27FC236}">
                <a16:creationId xmlns:a16="http://schemas.microsoft.com/office/drawing/2014/main" id="{28DF9848-AC5F-4633-9827-B267EBAC7D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6854" y="8430803"/>
            <a:ext cx="1042039" cy="11397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Young V&amp;A Museum opens Bethnal Green — Bethnal Green LDN">
            <a:extLst>
              <a:ext uri="{FF2B5EF4-FFF2-40B4-BE49-F238E27FC236}">
                <a16:creationId xmlns:a16="http://schemas.microsoft.com/office/drawing/2014/main" id="{F97197E2-6659-4CE2-9FE2-0080947B0B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8646" y="7531226"/>
            <a:ext cx="1403046" cy="9356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5140E52-FDA5-4B21-99EE-294BAA59AD2A}"/>
              </a:ext>
            </a:extLst>
          </p:cNvPr>
          <p:cNvSpPr txBox="1"/>
          <p:nvPr/>
        </p:nvSpPr>
        <p:spPr>
          <a:xfrm>
            <a:off x="3271275" y="6881696"/>
            <a:ext cx="3104511" cy="646331"/>
          </a:xfrm>
          <a:prstGeom prst="rect">
            <a:avLst/>
          </a:prstGeom>
          <a:noFill/>
        </p:spPr>
        <p:txBody>
          <a:bodyPr wrap="square" rtlCol="0">
            <a:spAutoFit/>
          </a:bodyPr>
          <a:lstStyle/>
          <a:p>
            <a:r>
              <a:rPr lang="en-GB" sz="1200" dirty="0"/>
              <a:t>We are hoping to go to the V&amp;A museum of childhood where we will explore toys from the past to the present. </a:t>
            </a:r>
          </a:p>
        </p:txBody>
      </p:sp>
      <p:pic>
        <p:nvPicPr>
          <p:cNvPr id="9" name="Picture 6" descr="A pair of pedal cars">
            <a:extLst>
              <a:ext uri="{FF2B5EF4-FFF2-40B4-BE49-F238E27FC236}">
                <a16:creationId xmlns:a16="http://schemas.microsoft.com/office/drawing/2014/main" id="{0FB4380C-4196-4D83-8A56-9ABB28A27A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7874" y="7417391"/>
            <a:ext cx="11430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The museum interior">
            <a:extLst>
              <a:ext uri="{FF2B5EF4-FFF2-40B4-BE49-F238E27FC236}">
                <a16:creationId xmlns:a16="http://schemas.microsoft.com/office/drawing/2014/main" id="{5A98B1BA-A869-45CD-A516-8F517BD63A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4887" y="8303033"/>
            <a:ext cx="10287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8037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B00A85E-CF96-4B4C-BCB5-18DEDB022959}" vid="{3CC1F837-FFC5-234B-AFB5-915476F88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13781</TotalTime>
  <Words>465</Words>
  <Application>Microsoft Office PowerPoint</Application>
  <PresentationFormat>A4 Paper (210x297 mm)</PresentationFormat>
  <Paragraphs>36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Jariram 2 Lockyer</dc:creator>
  <cp:lastModifiedBy>Gary Powell</cp:lastModifiedBy>
  <cp:revision>485</cp:revision>
  <cp:lastPrinted>2020-12-18T10:55:02Z</cp:lastPrinted>
  <dcterms:created xsi:type="dcterms:W3CDTF">2019-05-10T13:03:01Z</dcterms:created>
  <dcterms:modified xsi:type="dcterms:W3CDTF">2025-04-24T08:26:59Z</dcterms:modified>
</cp:coreProperties>
</file>