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6858000" cy="9906000" type="A4"/>
  <p:notesSz cx="6669088" cy="9926638"/>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174"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8250" y="0"/>
            <a:ext cx="288925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74875" y="1241425"/>
            <a:ext cx="23193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750" y="4776788"/>
            <a:ext cx="5335588"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88925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8250" y="9429750"/>
            <a:ext cx="288925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66750" y="4776788"/>
            <a:ext cx="5335588"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174875" y="1241425"/>
            <a:ext cx="2319338"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915543" y="1426283"/>
            <a:ext cx="3471863" cy="7039681"/>
          </a:xfrm>
          <a:prstGeom prst="rect">
            <a:avLst/>
          </a:prstGeom>
          <a:noFill/>
          <a:ln>
            <a:noFill/>
          </a:ln>
        </p:spPr>
      </p:sp>
      <p:sp>
        <p:nvSpPr>
          <p:cNvPr id="68" name="Google Shape;68;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3"/>
          <p:cNvGrpSpPr/>
          <p:nvPr/>
        </p:nvGrpSpPr>
        <p:grpSpPr>
          <a:xfrm>
            <a:off x="-3012" y="141008"/>
            <a:ext cx="6858000" cy="1321435"/>
            <a:chOff x="0" y="-952"/>
            <a:chExt cx="6858000" cy="1321435"/>
          </a:xfrm>
        </p:grpSpPr>
        <p:pic>
          <p:nvPicPr>
            <p:cNvPr id="89" name="Google Shape;89;p13"/>
            <p:cNvPicPr preferRelativeResize="0"/>
            <p:nvPr/>
          </p:nvPicPr>
          <p:blipFill rotWithShape="1">
            <a:blip r:embed="rId3">
              <a:alphaModFix/>
            </a:blip>
            <a:srcRect r="5904"/>
            <a:stretch/>
          </p:blipFill>
          <p:spPr>
            <a:xfrm>
              <a:off x="0" y="-952"/>
              <a:ext cx="6858000" cy="1321435"/>
            </a:xfrm>
            <a:prstGeom prst="rect">
              <a:avLst/>
            </a:prstGeom>
            <a:noFill/>
            <a:ln>
              <a:noFill/>
            </a:ln>
          </p:spPr>
        </p:pic>
        <p:sp>
          <p:nvSpPr>
            <p:cNvPr id="90" name="Google Shape;90;p13"/>
            <p:cNvSpPr/>
            <p:nvPr/>
          </p:nvSpPr>
          <p:spPr>
            <a:xfrm>
              <a:off x="5166360" y="514350"/>
              <a:ext cx="1691640" cy="3756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pic>
        <p:nvPicPr>
          <p:cNvPr id="91" name="Google Shape;91;p13"/>
          <p:cNvPicPr preferRelativeResize="0"/>
          <p:nvPr/>
        </p:nvPicPr>
        <p:blipFill rotWithShape="1">
          <a:blip r:embed="rId4">
            <a:alphaModFix/>
          </a:blip>
          <a:srcRect/>
          <a:stretch/>
        </p:blipFill>
        <p:spPr>
          <a:xfrm>
            <a:off x="782300" y="312758"/>
            <a:ext cx="1481456" cy="280440"/>
          </a:xfrm>
          <a:prstGeom prst="rect">
            <a:avLst/>
          </a:prstGeom>
          <a:noFill/>
          <a:ln>
            <a:noFill/>
          </a:ln>
        </p:spPr>
      </p:pic>
      <p:sp>
        <p:nvSpPr>
          <p:cNvPr id="92" name="Google Shape;92;p13" descr="FareShare | Fighting hunger, tackling food waste in the UK"/>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3" descr="In My Club We. . . Use Class Dojo! – Club Experience Blog"/>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3"/>
          <p:cNvSpPr txBox="1"/>
          <p:nvPr/>
        </p:nvSpPr>
        <p:spPr>
          <a:xfrm>
            <a:off x="2471330" y="827632"/>
            <a:ext cx="1973100" cy="2847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50" b="1" u="sng" dirty="0">
                <a:solidFill>
                  <a:srgbClr val="002060"/>
                </a:solidFill>
                <a:latin typeface="Century Gothic"/>
                <a:ea typeface="Century Gothic"/>
                <a:cs typeface="Century Gothic"/>
                <a:sym typeface="Century Gothic"/>
              </a:rPr>
              <a:t>Summer 2 Term</a:t>
            </a:r>
            <a:endParaRPr sz="1600" b="1" u="sng" dirty="0"/>
          </a:p>
        </p:txBody>
      </p:sp>
      <p:sp>
        <p:nvSpPr>
          <p:cNvPr id="95" name="Google Shape;95;p13"/>
          <p:cNvSpPr/>
          <p:nvPr/>
        </p:nvSpPr>
        <p:spPr>
          <a:xfrm>
            <a:off x="155576" y="4323670"/>
            <a:ext cx="3003600" cy="2329500"/>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3"/>
          <p:cNvSpPr/>
          <p:nvPr/>
        </p:nvSpPr>
        <p:spPr>
          <a:xfrm>
            <a:off x="133514" y="4334404"/>
            <a:ext cx="3025661" cy="23187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b="1" u="sng" dirty="0">
                <a:solidFill>
                  <a:schemeClr val="dk1"/>
                </a:solidFill>
                <a:latin typeface="Calibri"/>
                <a:ea typeface="Calibri"/>
                <a:cs typeface="Calibri"/>
                <a:sym typeface="Calibri"/>
              </a:rPr>
              <a:t>Homework</a:t>
            </a:r>
          </a:p>
          <a:p>
            <a:pPr marL="0" marR="0" lvl="0" indent="0" algn="just" rtl="0">
              <a:spcBef>
                <a:spcPts val="0"/>
              </a:spcBef>
              <a:spcAft>
                <a:spcPts val="0"/>
              </a:spcAft>
              <a:buNone/>
            </a:pPr>
            <a:r>
              <a:rPr lang="en-GB" sz="1200" dirty="0">
                <a:effectLst/>
                <a:latin typeface="Calibri" panose="020F0502020204030204" pitchFamily="34" charset="0"/>
                <a:ea typeface="Calibri" panose="020F0502020204030204" pitchFamily="34" charset="0"/>
                <a:cs typeface="Calibri" panose="020F0502020204030204" pitchFamily="34" charset="0"/>
              </a:rPr>
              <a:t>In our new half term, we would like the children to create their favourite superhero. This could be a superhero they already know or coming up with their own one. These will be displayed in our classrooms for everyone to see! We would also like the children to practise the different sounds we have learnt over the course of the year. Please send in any evidence so we can celebrate the children’s efforts at school.</a:t>
            </a:r>
            <a:endParaRPr lang="en-GB" sz="1200" b="1" u="sng"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7" name="Google Shape;97;p13"/>
          <p:cNvSpPr/>
          <p:nvPr/>
        </p:nvSpPr>
        <p:spPr>
          <a:xfrm>
            <a:off x="155575" y="1278258"/>
            <a:ext cx="6582108" cy="2925899"/>
          </a:xfrm>
          <a:prstGeom prst="rect">
            <a:avLst/>
          </a:prstGeom>
          <a:noFill/>
          <a:ln w="28575" cap="flat" cmpd="sng">
            <a:solidFill>
              <a:srgbClr val="1A1B3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400" b="1" u="sng"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400" b="1" u="sng" dirty="0">
                <a:solidFill>
                  <a:schemeClr val="dk1"/>
                </a:solidFill>
                <a:latin typeface="Calibri"/>
                <a:ea typeface="Calibri"/>
                <a:cs typeface="Calibri"/>
                <a:sym typeface="Calibri"/>
              </a:rPr>
              <a:t>A message about Reception</a:t>
            </a:r>
          </a:p>
          <a:p>
            <a:pPr marL="0" marR="0" lvl="0" indent="0" algn="ctr" rtl="0">
              <a:spcBef>
                <a:spcPts val="0"/>
              </a:spcBef>
              <a:spcAft>
                <a:spcPts val="0"/>
              </a:spcAft>
              <a:buNone/>
            </a:pPr>
            <a:endParaRPr lang="en-GB" sz="1200" b="1" u="sng"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spcBef>
                <a:spcPts val="0"/>
              </a:spcBef>
              <a:spcAft>
                <a:spcPts val="0"/>
              </a:spcAft>
              <a:buNone/>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Reception have loved learning about ‘Fantastic Creatures’ and learning about their habitats! Our next topic is Superheroes, where we will be learning about different Superheroes and what makes them special.</a:t>
            </a:r>
          </a:p>
          <a:p>
            <a:pPr marL="0" marR="0" lvl="0" indent="0" algn="just" rtl="0">
              <a:spcBef>
                <a:spcPts val="0"/>
              </a:spcBef>
              <a:spcAft>
                <a:spcPts val="0"/>
              </a:spcAft>
              <a:buNone/>
            </a:pPr>
            <a:endPar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We will be continuing our Phonics, Reading, Writing and Mathematics teaching through targeted whole class sessions. We will be continuing to follow the Little Wandle programme for phonics in which we will be particularly focusing on their blending (reading) and segmenting (spelling) skills. Children should continue to read at home daily to further develop their phonics skills. We will be looking for a ‘Book Worm of the Half Term’ to reward their efforts in reading.  In Mathematics, we will be continuing to  follow the White Rose scheme of work. This half term our focus will include teen numbers, subtracting and patterns.</a:t>
            </a:r>
            <a:endParaRPr sz="1100" b="1" u="sng"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400"/>
              <a:buFont typeface="Arial"/>
              <a:buChar char="•"/>
            </a:pPr>
            <a:endParaRPr sz="1100" dirty="0">
              <a:solidFill>
                <a:schemeClr val="dk1"/>
              </a:solidFill>
              <a:latin typeface="Calibri"/>
              <a:ea typeface="Calibri"/>
              <a:cs typeface="Calibri"/>
              <a:sym typeface="Calibri"/>
            </a:endParaRPr>
          </a:p>
        </p:txBody>
      </p:sp>
      <p:sp>
        <p:nvSpPr>
          <p:cNvPr id="98" name="Google Shape;98;p13"/>
          <p:cNvSpPr/>
          <p:nvPr/>
        </p:nvSpPr>
        <p:spPr>
          <a:xfrm>
            <a:off x="3260986" y="4309867"/>
            <a:ext cx="3463500" cy="2343303"/>
          </a:xfrm>
          <a:prstGeom prst="rect">
            <a:avLst/>
          </a:prstGeom>
          <a:solidFill>
            <a:schemeClr val="lt1"/>
          </a:solidFill>
          <a:ln w="28575" cap="flat" cmpd="sng">
            <a:solidFill>
              <a:srgbClr val="1A1B3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1400" b="1" u="sng" dirty="0">
                <a:solidFill>
                  <a:schemeClr val="dk1"/>
                </a:solidFill>
                <a:latin typeface="Calibri"/>
                <a:ea typeface="Calibri"/>
                <a:cs typeface="Calibri"/>
                <a:sym typeface="Calibri"/>
              </a:rPr>
              <a:t>Weekly time table</a:t>
            </a:r>
          </a:p>
          <a:p>
            <a:pPr marL="0" marR="0" lvl="0" indent="0" algn="ctr" rtl="0">
              <a:spcBef>
                <a:spcPts val="0"/>
              </a:spcBef>
              <a:spcAft>
                <a:spcPts val="0"/>
              </a:spcAft>
              <a:buNone/>
            </a:pPr>
            <a:endParaRPr lang="en-GB" sz="1400" b="1" u="sng" dirty="0">
              <a:solidFill>
                <a:schemeClr val="dk1"/>
              </a:solidFill>
              <a:latin typeface="Calibri"/>
              <a:ea typeface="Calibri"/>
              <a:cs typeface="Calibri"/>
              <a:sym typeface="Calibri"/>
            </a:endParaRPr>
          </a:p>
          <a:p>
            <a:pPr marR="0" lvl="0" rtl="0">
              <a:spcBef>
                <a:spcPts val="0"/>
              </a:spcBef>
              <a:spcAft>
                <a:spcPts val="0"/>
              </a:spcAft>
            </a:pPr>
            <a:r>
              <a:rPr lang="en-GB" b="1" dirty="0">
                <a:solidFill>
                  <a:schemeClr val="dk1"/>
                </a:solidFill>
                <a:latin typeface="Calibri"/>
                <a:ea typeface="Calibri"/>
                <a:cs typeface="Calibri"/>
                <a:sym typeface="Calibri"/>
              </a:rPr>
              <a:t>PE will be taught on the following days:</a:t>
            </a:r>
          </a:p>
          <a:p>
            <a:pPr marL="285750" indent="-285750">
              <a:buFont typeface="Arial" panose="020B0604020202020204" pitchFamily="34" charset="0"/>
              <a:buChar char="•"/>
            </a:pPr>
            <a:r>
              <a:rPr lang="en-GB" dirty="0">
                <a:solidFill>
                  <a:schemeClr val="dk1"/>
                </a:solidFill>
                <a:latin typeface="Calibri"/>
                <a:ea typeface="Calibri"/>
                <a:cs typeface="Calibri"/>
                <a:sym typeface="Calibri"/>
              </a:rPr>
              <a:t>Chawla class - Monday and Wednesday </a:t>
            </a:r>
          </a:p>
          <a:p>
            <a:pPr marL="285750" marR="0" lvl="0" indent="-285750" rtl="0">
              <a:spcBef>
                <a:spcPts val="0"/>
              </a:spcBef>
              <a:spcAft>
                <a:spcPts val="0"/>
              </a:spcAft>
              <a:buFont typeface="Arial" panose="020B0604020202020204" pitchFamily="34" charset="0"/>
              <a:buChar char="•"/>
            </a:pPr>
            <a:r>
              <a:rPr lang="en-GB" dirty="0">
                <a:solidFill>
                  <a:schemeClr val="dk1"/>
                </a:solidFill>
                <a:latin typeface="Calibri"/>
                <a:ea typeface="Calibri"/>
                <a:cs typeface="Calibri"/>
                <a:sym typeface="Calibri"/>
              </a:rPr>
              <a:t>Farah class- Tuesday and Wednesday</a:t>
            </a:r>
          </a:p>
          <a:p>
            <a:pPr marL="285750" marR="0" lvl="0" indent="-285750" rtl="0">
              <a:spcBef>
                <a:spcPts val="0"/>
              </a:spcBef>
              <a:spcAft>
                <a:spcPts val="0"/>
              </a:spcAft>
              <a:buFont typeface="Arial" panose="020B0604020202020204" pitchFamily="34" charset="0"/>
              <a:buChar char="•"/>
            </a:pPr>
            <a:r>
              <a:rPr lang="en-GB" dirty="0">
                <a:solidFill>
                  <a:schemeClr val="dk1"/>
                </a:solidFill>
                <a:latin typeface="Calibri"/>
                <a:ea typeface="Calibri"/>
                <a:cs typeface="Calibri"/>
                <a:sym typeface="Calibri"/>
              </a:rPr>
              <a:t>Packham class - Friday </a:t>
            </a:r>
          </a:p>
          <a:p>
            <a:pPr marR="0" lvl="0" rtl="0">
              <a:spcBef>
                <a:spcPts val="0"/>
              </a:spcBef>
              <a:spcAft>
                <a:spcPts val="0"/>
              </a:spcAft>
            </a:pPr>
            <a:r>
              <a:rPr lang="en-GB" b="1" dirty="0">
                <a:solidFill>
                  <a:schemeClr val="dk1"/>
                </a:solidFill>
                <a:latin typeface="Calibri"/>
                <a:ea typeface="Calibri"/>
                <a:cs typeface="Calibri"/>
                <a:sym typeface="Calibri"/>
              </a:rPr>
              <a:t> </a:t>
            </a:r>
          </a:p>
          <a:p>
            <a:pPr marR="0" lvl="0" algn="ctr" rtl="0">
              <a:spcBef>
                <a:spcPts val="0"/>
              </a:spcBef>
              <a:spcAft>
                <a:spcPts val="0"/>
              </a:spcAft>
            </a:pPr>
            <a:r>
              <a:rPr lang="en-GB" dirty="0">
                <a:solidFill>
                  <a:schemeClr val="dk1"/>
                </a:solidFill>
                <a:latin typeface="Calibri"/>
                <a:ea typeface="Calibri"/>
                <a:cs typeface="Calibri"/>
                <a:sym typeface="Calibri"/>
              </a:rPr>
              <a:t>Children should come to school in their PE kits on these days.</a:t>
            </a:r>
            <a:r>
              <a:rPr lang="en-GB" sz="1400" dirty="0">
                <a:solidFill>
                  <a:schemeClr val="dk1"/>
                </a:solidFill>
                <a:latin typeface="Calibri"/>
                <a:ea typeface="Calibri"/>
                <a:cs typeface="Calibri"/>
                <a:sym typeface="Calibri"/>
              </a:rPr>
              <a:t> </a:t>
            </a:r>
            <a:endParaRPr dirty="0"/>
          </a:p>
          <a:p>
            <a:pPr marL="171450" marR="0" lvl="0" indent="-171450" algn="l" rtl="0">
              <a:spcBef>
                <a:spcPts val="0"/>
              </a:spcBef>
              <a:spcAft>
                <a:spcPts val="0"/>
              </a:spcAft>
              <a:buClr>
                <a:schemeClr val="dk1"/>
              </a:buClr>
              <a:buSzPts val="1400"/>
              <a:buFont typeface="Arial"/>
              <a:buChar char="•"/>
            </a:pPr>
            <a:endParaRPr dirty="0"/>
          </a:p>
          <a:p>
            <a:pPr marL="171450" marR="0" lvl="0" indent="-10160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171450" marR="0" lvl="0" indent="-10160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p:txBody>
      </p:sp>
      <p:sp>
        <p:nvSpPr>
          <p:cNvPr id="99" name="Google Shape;99;p13"/>
          <p:cNvSpPr/>
          <p:nvPr/>
        </p:nvSpPr>
        <p:spPr>
          <a:xfrm>
            <a:off x="155575" y="6821780"/>
            <a:ext cx="3003600" cy="2981100"/>
          </a:xfrm>
          <a:prstGeom prst="rect">
            <a:avLst/>
          </a:prstGeom>
          <a:solidFill>
            <a:schemeClr val="lt1"/>
          </a:solidFill>
          <a:ln w="28575" cap="flat" cmpd="sng">
            <a:solidFill>
              <a:srgbClr val="1A1B3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200" b="1" u="sng" dirty="0">
                <a:solidFill>
                  <a:schemeClr val="dk1"/>
                </a:solidFill>
                <a:latin typeface="Calibri"/>
                <a:ea typeface="Calibri"/>
                <a:cs typeface="Calibri"/>
                <a:sym typeface="Calibri"/>
              </a:rPr>
              <a:t>Uniform</a:t>
            </a:r>
          </a:p>
          <a:p>
            <a:pPr marL="0" marR="0" lvl="0" indent="0" algn="just" rtl="0">
              <a:spcBef>
                <a:spcPts val="0"/>
              </a:spcBef>
              <a:spcAft>
                <a:spcPts val="0"/>
              </a:spcAft>
              <a:buNone/>
            </a:pP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Dark grey school trousers or skirt or grey pinafore dress or skirt.</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White polo shirt.</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Navy V-neck jumper or cardigan.</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Plain dark or white socks or tights.</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Plain black school shoes or trainers.</a:t>
            </a:r>
            <a:endParaRPr dirty="0"/>
          </a:p>
          <a:p>
            <a:pPr marL="171450" marR="0" lvl="0" indent="-95250" algn="just"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1200"/>
              <a:buFont typeface="Arial"/>
              <a:buChar char="•"/>
            </a:pPr>
            <a:r>
              <a:rPr lang="en-GB" sz="1200" b="1" dirty="0">
                <a:solidFill>
                  <a:schemeClr val="dk1"/>
                </a:solidFill>
                <a:latin typeface="Calibri"/>
                <a:ea typeface="Calibri"/>
                <a:cs typeface="Calibri"/>
                <a:sym typeface="Calibri"/>
              </a:rPr>
              <a:t>PE kit</a:t>
            </a:r>
            <a:r>
              <a:rPr lang="en-GB" sz="1200" dirty="0">
                <a:solidFill>
                  <a:schemeClr val="dk1"/>
                </a:solidFill>
                <a:latin typeface="Calibri"/>
                <a:ea typeface="Calibri"/>
                <a:cs typeface="Calibri"/>
                <a:sym typeface="Calibri"/>
              </a:rPr>
              <a:t>: white t-shirt</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Black shorts or tracksuit bottoms</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Navy blue sweatshirt (worn over the top if necessary)</a:t>
            </a:r>
            <a:endParaRPr dirty="0"/>
          </a:p>
          <a:p>
            <a:pPr marL="171450" marR="0" lvl="0" indent="-171450" algn="just"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Black plimsolls or plain black or white trainers</a:t>
            </a:r>
            <a:endParaRPr dirty="0"/>
          </a:p>
          <a:p>
            <a:pPr marL="0" marR="0" lvl="0" indent="0" algn="ctr" rtl="0">
              <a:spcBef>
                <a:spcPts val="0"/>
              </a:spcBef>
              <a:spcAft>
                <a:spcPts val="0"/>
              </a:spcAft>
              <a:buNone/>
            </a:pPr>
            <a:endParaRPr sz="1100" b="1" u="sng" dirty="0">
              <a:solidFill>
                <a:schemeClr val="dk1"/>
              </a:solidFill>
              <a:latin typeface="Calibri"/>
              <a:ea typeface="Calibri"/>
              <a:cs typeface="Calibri"/>
              <a:sym typeface="Calibri"/>
            </a:endParaRPr>
          </a:p>
        </p:txBody>
      </p:sp>
      <p:pic>
        <p:nvPicPr>
          <p:cNvPr id="100" name="Google Shape;100;p13"/>
          <p:cNvPicPr preferRelativeResize="0"/>
          <p:nvPr/>
        </p:nvPicPr>
        <p:blipFill rotWithShape="1">
          <a:blip r:embed="rId5">
            <a:alphaModFix/>
          </a:blip>
          <a:srcRect l="31125" t="10712" r="30523" b="12215"/>
          <a:stretch/>
        </p:blipFill>
        <p:spPr>
          <a:xfrm>
            <a:off x="5176069" y="594901"/>
            <a:ext cx="1184956" cy="1190750"/>
          </a:xfrm>
          <a:prstGeom prst="rect">
            <a:avLst/>
          </a:prstGeom>
          <a:noFill/>
          <a:ln>
            <a:noFill/>
          </a:ln>
        </p:spPr>
      </p:pic>
      <p:sp>
        <p:nvSpPr>
          <p:cNvPr id="101" name="Google Shape;101;p13"/>
          <p:cNvSpPr/>
          <p:nvPr/>
        </p:nvSpPr>
        <p:spPr>
          <a:xfrm>
            <a:off x="3260918" y="6821780"/>
            <a:ext cx="3463500" cy="2956353"/>
          </a:xfrm>
          <a:prstGeom prst="rect">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7910D57A-CC8D-4662-8893-6B6614BCB545}"/>
              </a:ext>
            </a:extLst>
          </p:cNvPr>
          <p:cNvPicPr>
            <a:picLocks noChangeAspect="1"/>
          </p:cNvPicPr>
          <p:nvPr/>
        </p:nvPicPr>
        <p:blipFill>
          <a:blip r:embed="rId6"/>
          <a:stretch>
            <a:fillRect/>
          </a:stretch>
        </p:blipFill>
        <p:spPr>
          <a:xfrm>
            <a:off x="3397877" y="7007775"/>
            <a:ext cx="1014511" cy="1014511"/>
          </a:xfrm>
          <a:prstGeom prst="rect">
            <a:avLst/>
          </a:prstGeom>
        </p:spPr>
      </p:pic>
      <p:pic>
        <p:nvPicPr>
          <p:cNvPr id="8" name="Picture 7">
            <a:extLst>
              <a:ext uri="{FF2B5EF4-FFF2-40B4-BE49-F238E27FC236}">
                <a16:creationId xmlns:a16="http://schemas.microsoft.com/office/drawing/2014/main" id="{F46CD47B-0850-4BD0-9DEF-81E7B13175E1}"/>
              </a:ext>
            </a:extLst>
          </p:cNvPr>
          <p:cNvPicPr>
            <a:picLocks noChangeAspect="1"/>
          </p:cNvPicPr>
          <p:nvPr/>
        </p:nvPicPr>
        <p:blipFill>
          <a:blip r:embed="rId7"/>
          <a:stretch>
            <a:fillRect/>
          </a:stretch>
        </p:blipFill>
        <p:spPr>
          <a:xfrm>
            <a:off x="5507682" y="6929677"/>
            <a:ext cx="1057637" cy="938371"/>
          </a:xfrm>
          <a:prstGeom prst="rect">
            <a:avLst/>
          </a:prstGeom>
        </p:spPr>
      </p:pic>
      <p:pic>
        <p:nvPicPr>
          <p:cNvPr id="9" name="Picture 8">
            <a:extLst>
              <a:ext uri="{FF2B5EF4-FFF2-40B4-BE49-F238E27FC236}">
                <a16:creationId xmlns:a16="http://schemas.microsoft.com/office/drawing/2014/main" id="{017A155E-D61D-470A-8C55-7EBA24E9F2E8}"/>
              </a:ext>
            </a:extLst>
          </p:cNvPr>
          <p:cNvPicPr>
            <a:picLocks noChangeAspect="1"/>
          </p:cNvPicPr>
          <p:nvPr/>
        </p:nvPicPr>
        <p:blipFill>
          <a:blip r:embed="rId8"/>
          <a:stretch>
            <a:fillRect/>
          </a:stretch>
        </p:blipFill>
        <p:spPr>
          <a:xfrm>
            <a:off x="3397877" y="8465075"/>
            <a:ext cx="1096494" cy="1096494"/>
          </a:xfrm>
          <a:prstGeom prst="rect">
            <a:avLst/>
          </a:prstGeom>
        </p:spPr>
      </p:pic>
      <p:pic>
        <p:nvPicPr>
          <p:cNvPr id="10" name="Picture 9">
            <a:extLst>
              <a:ext uri="{FF2B5EF4-FFF2-40B4-BE49-F238E27FC236}">
                <a16:creationId xmlns:a16="http://schemas.microsoft.com/office/drawing/2014/main" id="{932900C7-8792-45AE-971A-FDE4D5275618}"/>
              </a:ext>
            </a:extLst>
          </p:cNvPr>
          <p:cNvPicPr>
            <a:picLocks noChangeAspect="1"/>
          </p:cNvPicPr>
          <p:nvPr/>
        </p:nvPicPr>
        <p:blipFill>
          <a:blip r:embed="rId9"/>
          <a:stretch>
            <a:fillRect/>
          </a:stretch>
        </p:blipFill>
        <p:spPr>
          <a:xfrm>
            <a:off x="5582045" y="8534793"/>
            <a:ext cx="983274" cy="1186206"/>
          </a:xfrm>
          <a:prstGeom prst="rect">
            <a:avLst/>
          </a:prstGeom>
        </p:spPr>
      </p:pic>
      <p:pic>
        <p:nvPicPr>
          <p:cNvPr id="11" name="Picture 10">
            <a:extLst>
              <a:ext uri="{FF2B5EF4-FFF2-40B4-BE49-F238E27FC236}">
                <a16:creationId xmlns:a16="http://schemas.microsoft.com/office/drawing/2014/main" id="{888DD45C-1CF1-47E9-B0BD-20310BDEDC1C}"/>
              </a:ext>
            </a:extLst>
          </p:cNvPr>
          <p:cNvPicPr>
            <a:picLocks noChangeAspect="1"/>
          </p:cNvPicPr>
          <p:nvPr/>
        </p:nvPicPr>
        <p:blipFill>
          <a:blip r:embed="rId10"/>
          <a:stretch>
            <a:fillRect/>
          </a:stretch>
        </p:blipFill>
        <p:spPr>
          <a:xfrm>
            <a:off x="4475445" y="7686498"/>
            <a:ext cx="1095329" cy="10964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350</Words>
  <Application>Microsoft Office PowerPoint</Application>
  <PresentationFormat>A4 Paper (210x297 mm)</PresentationFormat>
  <Paragraphs>30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Balaj</dc:creator>
  <cp:lastModifiedBy>Gary Powell</cp:lastModifiedBy>
  <cp:revision>34</cp:revision>
  <dcterms:modified xsi:type="dcterms:W3CDTF">2025-06-09T10:10:49Z</dcterms:modified>
</cp:coreProperties>
</file>