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6858000" cy="9906000" type="A4"/>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9E2AAD-9D47-4AB2-899D-9F670F8AF13F}">
          <p14:sldIdLst>
            <p14:sldId id="258"/>
          </p14:sldIdLst>
        </p14:section>
        <p14:section name="Untitled Section" id="{C6A5BA3B-5E7C-4054-AEFF-688BF693F3F4}">
          <p14:sldIdLst/>
        </p14:section>
      </p14:sectionLst>
    </p:ex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B3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9"/>
    <p:restoredTop sz="94665"/>
  </p:normalViewPr>
  <p:slideViewPr>
    <p:cSldViewPr snapToGrid="0" snapToObjects="1">
      <p:cViewPr varScale="1">
        <p:scale>
          <a:sx n="79" d="100"/>
          <a:sy n="79" d="100"/>
        </p:scale>
        <p:origin x="3108" y="12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0CF3444E-3409-4950-BA44-830DD329FAAA}" type="datetimeFigureOut">
              <a:rPr lang="en-GB" smtClean="0"/>
              <a:pPr/>
              <a:t>03/06/2025</a:t>
            </a:fld>
            <a:endParaRPr lang="en-GB"/>
          </a:p>
        </p:txBody>
      </p:sp>
      <p:sp>
        <p:nvSpPr>
          <p:cNvPr id="4" name="Slide Image Placeholder 3"/>
          <p:cNvSpPr>
            <a:spLocks noGrp="1" noRot="1" noChangeAspect="1"/>
          </p:cNvSpPr>
          <p:nvPr>
            <p:ph type="sldImg" idx="2"/>
          </p:nvPr>
        </p:nvSpPr>
        <p:spPr>
          <a:xfrm>
            <a:off x="2174875" y="1241425"/>
            <a:ext cx="23193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0EF8E568-A844-43DC-A291-B64236A59B6B}" type="slidenum">
              <a:rPr lang="en-GB" smtClean="0"/>
              <a:pPr/>
              <a:t>‹#›</a:t>
            </a:fld>
            <a:endParaRPr lang="en-GB"/>
          </a:p>
        </p:txBody>
      </p:sp>
    </p:spTree>
    <p:extLst>
      <p:ext uri="{BB962C8B-B14F-4D97-AF65-F5344CB8AC3E}">
        <p14:creationId xmlns:p14="http://schemas.microsoft.com/office/powerpoint/2010/main" val="266778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2CB51F-E759-9E46-8F1B-E51B27ADF3E6}"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2316108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2CB51F-E759-9E46-8F1B-E51B27ADF3E6}"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94196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2CB51F-E759-9E46-8F1B-E51B27ADF3E6}"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271836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2CB51F-E759-9E46-8F1B-E51B27ADF3E6}"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188353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2CB51F-E759-9E46-8F1B-E51B27ADF3E6}"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157703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2CB51F-E759-9E46-8F1B-E51B27ADF3E6}" type="datetimeFigureOut">
              <a:rPr lang="en-US" smtClean="0"/>
              <a:pPr/>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272205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2CB51F-E759-9E46-8F1B-E51B27ADF3E6}" type="datetimeFigureOut">
              <a:rPr lang="en-US" smtClean="0"/>
              <a:pPr/>
              <a:t>6/3/2025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2932637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2CB51F-E759-9E46-8F1B-E51B27ADF3E6}" type="datetimeFigureOut">
              <a:rPr lang="en-US" smtClean="0"/>
              <a:pPr/>
              <a:t>6/3/2025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37449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CB51F-E759-9E46-8F1B-E51B27ADF3E6}" type="datetimeFigureOut">
              <a:rPr lang="en-US" smtClean="0"/>
              <a:pPr/>
              <a:t>6/3/2025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2196339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72CB51F-E759-9E46-8F1B-E51B27ADF3E6}" type="datetimeFigureOut">
              <a:rPr lang="en-US" smtClean="0"/>
              <a:pPr/>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265170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72CB51F-E759-9E46-8F1B-E51B27ADF3E6}" type="datetimeFigureOut">
              <a:rPr lang="en-US" smtClean="0"/>
              <a:pPr/>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419450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72CB51F-E759-9E46-8F1B-E51B27ADF3E6}" type="datetimeFigureOut">
              <a:rPr lang="en-US" smtClean="0"/>
              <a:pPr/>
              <a:t>6/3/2025</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7A3AE56-4568-CA4C-BC67-8D4E4DF22D66}" type="slidenum">
              <a:rPr lang="en-US" smtClean="0"/>
              <a:pPr/>
              <a:t>‹#›</a:t>
            </a:fld>
            <a:endParaRPr lang="en-US"/>
          </a:p>
        </p:txBody>
      </p:sp>
    </p:spTree>
    <p:extLst>
      <p:ext uri="{BB962C8B-B14F-4D97-AF65-F5344CB8AC3E}">
        <p14:creationId xmlns:p14="http://schemas.microsoft.com/office/powerpoint/2010/main" val="2877330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F05C70F-41C6-424A-8880-013E6988087C}"/>
              </a:ext>
            </a:extLst>
          </p:cNvPr>
          <p:cNvGrpSpPr/>
          <p:nvPr/>
        </p:nvGrpSpPr>
        <p:grpSpPr>
          <a:xfrm>
            <a:off x="0" y="15007"/>
            <a:ext cx="6858000" cy="1321435"/>
            <a:chOff x="0" y="-952"/>
            <a:chExt cx="6858000" cy="1321435"/>
          </a:xfrm>
        </p:grpSpPr>
        <p:pic>
          <p:nvPicPr>
            <p:cNvPr id="42" name="Picture 41">
              <a:extLst>
                <a:ext uri="{FF2B5EF4-FFF2-40B4-BE49-F238E27FC236}">
                  <a16:creationId xmlns:a16="http://schemas.microsoft.com/office/drawing/2014/main" id="{AC35656E-0BF2-1A4B-A806-8FBB3AFEC67B}"/>
                </a:ext>
              </a:extLst>
            </p:cNvPr>
            <p:cNvPicPr>
              <a:picLocks noChangeAspect="1"/>
            </p:cNvPicPr>
            <p:nvPr/>
          </p:nvPicPr>
          <p:blipFill rotWithShape="1">
            <a:blip r:embed="rId2"/>
            <a:srcRect r="5904"/>
            <a:stretch/>
          </p:blipFill>
          <p:spPr>
            <a:xfrm>
              <a:off x="0" y="-952"/>
              <a:ext cx="6858000" cy="1321435"/>
            </a:xfrm>
            <a:prstGeom prst="rect">
              <a:avLst/>
            </a:prstGeom>
          </p:spPr>
        </p:pic>
        <p:sp>
          <p:nvSpPr>
            <p:cNvPr id="43" name="Rectangle 42">
              <a:extLst>
                <a:ext uri="{FF2B5EF4-FFF2-40B4-BE49-F238E27FC236}">
                  <a16:creationId xmlns:a16="http://schemas.microsoft.com/office/drawing/2014/main" id="{6A19BE14-8084-6F40-8718-B5A36129A282}"/>
                </a:ext>
              </a:extLst>
            </p:cNvPr>
            <p:cNvSpPr/>
            <p:nvPr/>
          </p:nvSpPr>
          <p:spPr>
            <a:xfrm>
              <a:off x="5166360" y="514350"/>
              <a:ext cx="1691640" cy="375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pic>
        <p:nvPicPr>
          <p:cNvPr id="3" name="Picture 2"/>
          <p:cNvPicPr>
            <a:picLocks noChangeAspect="1"/>
          </p:cNvPicPr>
          <p:nvPr/>
        </p:nvPicPr>
        <p:blipFill>
          <a:blip r:embed="rId3"/>
          <a:stretch>
            <a:fillRect/>
          </a:stretch>
        </p:blipFill>
        <p:spPr>
          <a:xfrm>
            <a:off x="4660075" y="513708"/>
            <a:ext cx="1481456" cy="280440"/>
          </a:xfrm>
          <a:prstGeom prst="rect">
            <a:avLst/>
          </a:prstGeom>
        </p:spPr>
      </p:pic>
      <p:sp>
        <p:nvSpPr>
          <p:cNvPr id="4" name="AutoShape 2" descr="FareShare | Fighting hunger, tackling food waste in the U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2" descr="In My Club We. . . Use Class Dojo! – Club Experience Blo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TextBox 32"/>
          <p:cNvSpPr txBox="1"/>
          <p:nvPr/>
        </p:nvSpPr>
        <p:spPr>
          <a:xfrm>
            <a:off x="4575505" y="980732"/>
            <a:ext cx="1973195" cy="253916"/>
          </a:xfrm>
          <a:prstGeom prst="rect">
            <a:avLst/>
          </a:prstGeom>
          <a:solidFill>
            <a:schemeClr val="bg1"/>
          </a:solidFill>
          <a:ln>
            <a:noFill/>
          </a:ln>
        </p:spPr>
        <p:txBody>
          <a:bodyPr wrap="square" rtlCol="0">
            <a:spAutoFit/>
          </a:bodyPr>
          <a:lstStyle/>
          <a:p>
            <a:pPr algn="ctr"/>
            <a:r>
              <a:rPr lang="en-GB" sz="1050" dirty="0">
                <a:solidFill>
                  <a:srgbClr val="002060"/>
                </a:solidFill>
                <a:latin typeface="Century Gothic" panose="020B0502020202020204" pitchFamily="34" charset="0"/>
              </a:rPr>
              <a:t>Summer Term</a:t>
            </a:r>
          </a:p>
        </p:txBody>
      </p:sp>
      <p:sp>
        <p:nvSpPr>
          <p:cNvPr id="7" name="Rectangle 6"/>
          <p:cNvSpPr/>
          <p:nvPr/>
        </p:nvSpPr>
        <p:spPr>
          <a:xfrm>
            <a:off x="143381" y="4632304"/>
            <a:ext cx="3003543" cy="27658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17613" y="4554415"/>
            <a:ext cx="2869123" cy="3016210"/>
          </a:xfrm>
          <a:prstGeom prst="rect">
            <a:avLst/>
          </a:prstGeom>
        </p:spPr>
        <p:txBody>
          <a:bodyPr wrap="square">
            <a:spAutoFit/>
          </a:bodyPr>
          <a:lstStyle/>
          <a:p>
            <a:pPr lvl="0" algn="ctr">
              <a:spcBef>
                <a:spcPts val="600"/>
              </a:spcBef>
            </a:pPr>
            <a:r>
              <a:rPr lang="en-US" sz="1400" b="1" u="sng" dirty="0">
                <a:cs typeface="Calibri" panose="020F0502020204030204" pitchFamily="34" charset="0"/>
              </a:rPr>
              <a:t>Homework</a:t>
            </a:r>
          </a:p>
          <a:p>
            <a:pPr lvl="0"/>
            <a:r>
              <a:rPr lang="en-US" sz="1100" dirty="0">
                <a:latin typeface="Calibri" panose="020F0502020204030204" pitchFamily="34" charset="0"/>
                <a:cs typeface="Calibri" panose="020F0502020204030204" pitchFamily="34" charset="0"/>
              </a:rPr>
              <a:t>Homework books will be sent out every Wednesday. Please complete </a:t>
            </a:r>
            <a:r>
              <a:rPr lang="en-US" sz="1100" b="1" u="sng" dirty="0">
                <a:latin typeface="Calibri" panose="020F0502020204030204" pitchFamily="34" charset="0"/>
                <a:cs typeface="Calibri" panose="020F0502020204030204" pitchFamily="34" charset="0"/>
              </a:rPr>
              <a:t>one</a:t>
            </a:r>
            <a:r>
              <a:rPr lang="en-US" sz="1100" dirty="0">
                <a:latin typeface="Calibri" panose="020F0502020204030204" pitchFamily="34" charset="0"/>
                <a:cs typeface="Calibri" panose="020F0502020204030204" pitchFamily="34" charset="0"/>
              </a:rPr>
              <a:t> activity from the sheet per week. </a:t>
            </a:r>
          </a:p>
          <a:p>
            <a:pPr lvl="0"/>
            <a:endParaRPr lang="en-US" sz="1100" dirty="0">
              <a:latin typeface="Calibri" panose="020F0502020204030204" pitchFamily="34" charset="0"/>
              <a:cs typeface="Calibri" panose="020F0502020204030204" pitchFamily="34" charset="0"/>
            </a:endParaRPr>
          </a:p>
          <a:p>
            <a:pPr lvl="0"/>
            <a:r>
              <a:rPr lang="en-US" sz="1100" dirty="0">
                <a:latin typeface="Calibri" panose="020F0502020204030204" pitchFamily="34" charset="0"/>
                <a:cs typeface="Calibri" panose="020F0502020204030204" pitchFamily="34" charset="0"/>
              </a:rPr>
              <a:t>Please ensure homework book come back in every Monday for the teachers to see. </a:t>
            </a:r>
          </a:p>
          <a:p>
            <a:pPr lvl="0"/>
            <a:endParaRPr lang="en-US" sz="1100" dirty="0">
              <a:latin typeface="Calibri" panose="020F0502020204030204" pitchFamily="34" charset="0"/>
              <a:cs typeface="Calibri" panose="020F0502020204030204" pitchFamily="34" charset="0"/>
            </a:endParaRPr>
          </a:p>
          <a:p>
            <a:pPr lvl="0"/>
            <a:r>
              <a:rPr lang="en-US" sz="1100" dirty="0">
                <a:latin typeface="Calibri" panose="020F0502020204030204" pitchFamily="34" charset="0"/>
                <a:cs typeface="Calibri" panose="020F0502020204030204" pitchFamily="34" charset="0"/>
              </a:rPr>
              <a:t>Reading – </a:t>
            </a:r>
            <a:r>
              <a:rPr lang="en-US" sz="1100" b="1" dirty="0">
                <a:latin typeface="Calibri" panose="020F0502020204030204" pitchFamily="34" charset="0"/>
                <a:cs typeface="Calibri" panose="020F0502020204030204" pitchFamily="34" charset="0"/>
              </a:rPr>
              <a:t>please ensure you are reading with your child every day and recording this in their reading record. Children will receive Dojo points if they read 3 times in a week. </a:t>
            </a:r>
          </a:p>
          <a:p>
            <a:pPr lvl="0"/>
            <a:endParaRPr lang="en-US" sz="1100" dirty="0">
              <a:latin typeface="Calibri" panose="020F0502020204030204" pitchFamily="34" charset="0"/>
              <a:cs typeface="Calibri" panose="020F0502020204030204" pitchFamily="34" charset="0"/>
            </a:endParaRPr>
          </a:p>
          <a:p>
            <a:pPr lvl="0"/>
            <a:r>
              <a:rPr lang="en-US" sz="1100" dirty="0">
                <a:latin typeface="Calibri" panose="020F0502020204030204" pitchFamily="34" charset="0"/>
                <a:cs typeface="Calibri" panose="020F0502020204030204" pitchFamily="34" charset="0"/>
              </a:rPr>
              <a:t>Spellings – these will be sent out each half term in the back of your child’s homework book. </a:t>
            </a:r>
            <a:r>
              <a:rPr lang="en-US" sz="1100" b="1" dirty="0">
                <a:latin typeface="Calibri" panose="020F0502020204030204" pitchFamily="34" charset="0"/>
                <a:cs typeface="Calibri" panose="020F0502020204030204" pitchFamily="34" charset="0"/>
              </a:rPr>
              <a:t>Spelling tests will happen each Friday. </a:t>
            </a:r>
          </a:p>
          <a:p>
            <a:pPr lvl="0"/>
            <a:endParaRPr lang="en-US" sz="1100"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8BEBF530-116F-5043-B16F-4453F8AE58F2}"/>
              </a:ext>
            </a:extLst>
          </p:cNvPr>
          <p:cNvSpPr/>
          <p:nvPr/>
        </p:nvSpPr>
        <p:spPr>
          <a:xfrm>
            <a:off x="155575" y="1670434"/>
            <a:ext cx="6509948" cy="2860075"/>
          </a:xfrm>
          <a:prstGeom prst="rect">
            <a:avLst/>
          </a:prstGeom>
          <a:noFill/>
          <a:ln w="28575">
            <a:solidFill>
              <a:srgbClr val="1A1B3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u="sng" dirty="0">
                <a:solidFill>
                  <a:schemeClr val="tx1"/>
                </a:solidFill>
              </a:rPr>
              <a:t>A message about Year 2</a:t>
            </a:r>
          </a:p>
          <a:p>
            <a:pPr algn="ctr"/>
            <a:endParaRPr lang="en-GB" sz="1100" b="1" u="sng" dirty="0">
              <a:solidFill>
                <a:schemeClr val="tx1"/>
              </a:solidFill>
            </a:endParaRPr>
          </a:p>
          <a:p>
            <a:r>
              <a:rPr lang="en-GB" sz="1100" dirty="0">
                <a:solidFill>
                  <a:schemeClr val="tx1"/>
                </a:solidFill>
              </a:rPr>
              <a:t>Welcome back! We hope you all had a lovely May half term and are ready for the final few weeks before the end of the year! </a:t>
            </a:r>
          </a:p>
          <a:p>
            <a:pPr>
              <a:spcAft>
                <a:spcPts val="0"/>
              </a:spcAft>
            </a:pPr>
            <a:r>
              <a:rPr lang="en-GB" sz="1100" dirty="0">
                <a:solidFill>
                  <a:schemeClr val="tx1"/>
                </a:solidFill>
              </a:rPr>
              <a:t>In English, we will be reading the book ‘Fantastic Mr Fox’ by Roald Dahl. We will be writing character descriptions for different characters within the story with a focus on adjectives, expanded noun-phrases and similes to ensure our writing engages the reader. We will be writing poetry and performing these to the class using expression. We will also be writing in character as ‘Mr Fox’ and imagining what it would be like if we were him! </a:t>
            </a:r>
          </a:p>
          <a:p>
            <a:pPr>
              <a:spcAft>
                <a:spcPts val="0"/>
              </a:spcAft>
            </a:pPr>
            <a:r>
              <a:rPr lang="en-GB" sz="1100" dirty="0">
                <a:solidFill>
                  <a:schemeClr val="tx1"/>
                </a:solidFill>
                <a:latin typeface="Calibri" panose="020F0502020204030204" pitchFamily="34" charset="0"/>
                <a:cs typeface="Calibri" panose="020F0502020204030204" pitchFamily="34" charset="0"/>
              </a:rPr>
              <a:t>In Maths, we will be </a:t>
            </a:r>
            <a:r>
              <a:rPr lang="en-GB" sz="1100" dirty="0">
                <a:solidFill>
                  <a:srgbClr val="000000"/>
                </a:solidFill>
                <a:latin typeface="Calibri" panose="020F0502020204030204" pitchFamily="34" charset="0"/>
                <a:ea typeface="Times New Roman" panose="02020603050405020304" pitchFamily="18" charset="0"/>
              </a:rPr>
              <a:t>looking at telling the time to O’clock, half past, quarter to and quarter past. We will be challenging ourselves with telling the time to 5-minute intervals. We will also be exploring different ways to present data including tally charts, pictograms and block diagrams. Lastly we will be exploring position and direction where we will be looking at positional language. </a:t>
            </a:r>
            <a:endParaRPr lang="en-GB" sz="1100" dirty="0">
              <a:solidFill>
                <a:schemeClr val="tx1"/>
              </a:solidFill>
              <a:latin typeface="Calibri" panose="020F0502020204030204" pitchFamily="34" charset="0"/>
              <a:cs typeface="Calibri" panose="020F0502020204030204" pitchFamily="34" charset="0"/>
            </a:endParaRPr>
          </a:p>
          <a:p>
            <a:r>
              <a:rPr lang="en-US" sz="1100" dirty="0">
                <a:solidFill>
                  <a:schemeClr val="tx1"/>
                </a:solidFill>
                <a:cs typeface="Calibri" panose="020F0502020204030204" pitchFamily="34" charset="0"/>
              </a:rPr>
              <a:t>In History, we will be looking at the lives of Mary Seacole, Florence Nightingale, Matthew Henson and Samuel Pepys and learning why they are important people from the past. </a:t>
            </a:r>
          </a:p>
          <a:p>
            <a:r>
              <a:rPr lang="en-US" sz="1100" dirty="0">
                <a:solidFill>
                  <a:schemeClr val="tx1"/>
                </a:solidFill>
                <a:cs typeface="Calibri" panose="020F0502020204030204" pitchFamily="34" charset="0"/>
              </a:rPr>
              <a:t>In Science, we will be </a:t>
            </a:r>
            <a:r>
              <a:rPr lang="en-GB" sz="1100" dirty="0">
                <a:solidFill>
                  <a:schemeClr val="tx1"/>
                </a:solidFill>
                <a:cs typeface="Calibri" panose="020F0502020204030204" pitchFamily="34" charset="0"/>
              </a:rPr>
              <a:t> learning what is a source of light is and also how sounds are made. </a:t>
            </a:r>
            <a:endParaRPr lang="en-GB" sz="1100" dirty="0">
              <a:solidFill>
                <a:schemeClr val="tx1"/>
              </a:solidFill>
            </a:endParaRPr>
          </a:p>
        </p:txBody>
      </p:sp>
      <p:sp>
        <p:nvSpPr>
          <p:cNvPr id="35" name="Rectangle 34">
            <a:extLst>
              <a:ext uri="{FF2B5EF4-FFF2-40B4-BE49-F238E27FC236}">
                <a16:creationId xmlns:a16="http://schemas.microsoft.com/office/drawing/2014/main" id="{8BEBF530-116F-5043-B16F-4453F8AE58F2}"/>
              </a:ext>
            </a:extLst>
          </p:cNvPr>
          <p:cNvSpPr/>
          <p:nvPr/>
        </p:nvSpPr>
        <p:spPr>
          <a:xfrm>
            <a:off x="3247772" y="4632304"/>
            <a:ext cx="3432605" cy="2114378"/>
          </a:xfrm>
          <a:prstGeom prst="rect">
            <a:avLst/>
          </a:prstGeom>
          <a:solidFill>
            <a:schemeClr val="bg1"/>
          </a:solidFill>
          <a:ln w="28575">
            <a:solidFill>
              <a:srgbClr val="1A1B3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u="sng" dirty="0">
                <a:solidFill>
                  <a:schemeClr val="tx1"/>
                </a:solidFill>
              </a:rPr>
              <a:t>PE Weekly time table</a:t>
            </a:r>
            <a:endParaRPr lang="en-GB" sz="1400" dirty="0">
              <a:solidFill>
                <a:schemeClr val="tx1"/>
              </a:solidFill>
            </a:endParaRPr>
          </a:p>
          <a:p>
            <a:pPr marL="171450" indent="-171450">
              <a:buFont typeface="Arial" panose="020B0604020202020204" pitchFamily="34" charset="0"/>
              <a:buChar char="•"/>
            </a:pPr>
            <a:endParaRPr lang="en-GB" sz="1400" dirty="0">
              <a:solidFill>
                <a:schemeClr val="tx1"/>
              </a:solidFill>
            </a:endParaRPr>
          </a:p>
          <a:p>
            <a:r>
              <a:rPr lang="en-GB" sz="1400" dirty="0">
                <a:solidFill>
                  <a:schemeClr val="tx1"/>
                </a:solidFill>
              </a:rPr>
              <a:t>Elton John class </a:t>
            </a:r>
            <a:r>
              <a:rPr lang="en-GB" sz="1400">
                <a:solidFill>
                  <a:schemeClr val="tx1"/>
                </a:solidFill>
              </a:rPr>
              <a:t>- Tuesday </a:t>
            </a:r>
            <a:r>
              <a:rPr lang="en-GB" sz="1400" dirty="0">
                <a:solidFill>
                  <a:schemeClr val="tx1"/>
                </a:solidFill>
              </a:rPr>
              <a:t>&amp; Wednesday</a:t>
            </a:r>
          </a:p>
          <a:p>
            <a:r>
              <a:rPr lang="en-GB" sz="1400" dirty="0">
                <a:solidFill>
                  <a:schemeClr val="tx1"/>
                </a:solidFill>
              </a:rPr>
              <a:t>Muhammad class – Monday &amp; Wednesday </a:t>
            </a:r>
          </a:p>
          <a:p>
            <a:r>
              <a:rPr lang="en-GB" sz="1400" dirty="0">
                <a:solidFill>
                  <a:schemeClr val="tx1"/>
                </a:solidFill>
              </a:rPr>
              <a:t>Tull class - Monday &amp; Wednesday </a:t>
            </a:r>
          </a:p>
          <a:p>
            <a:endParaRPr lang="en-GB" sz="1400" dirty="0">
              <a:solidFill>
                <a:schemeClr val="tx1"/>
              </a:solidFill>
            </a:endParaRPr>
          </a:p>
          <a:p>
            <a:endParaRPr lang="en-GB" sz="1400" dirty="0">
              <a:solidFill>
                <a:schemeClr val="tx1"/>
              </a:solidFill>
            </a:endParaRPr>
          </a:p>
          <a:p>
            <a:r>
              <a:rPr lang="en-GB" sz="1400" dirty="0">
                <a:solidFill>
                  <a:schemeClr val="tx1"/>
                </a:solidFill>
              </a:rPr>
              <a:t>Reminder for children to be in by 8:45am </a:t>
            </a:r>
          </a:p>
          <a:p>
            <a:r>
              <a:rPr lang="en-GB" sz="1400" dirty="0">
                <a:solidFill>
                  <a:schemeClr val="tx1"/>
                </a:solidFill>
              </a:rPr>
              <a:t>and collected at 3:15pm</a:t>
            </a:r>
          </a:p>
          <a:p>
            <a:pPr marL="171450" indent="-171450">
              <a:buFont typeface="Arial" panose="020B0604020202020204" pitchFamily="34" charset="0"/>
              <a:buChar char="•"/>
            </a:pPr>
            <a:endParaRPr lang="en-GB" sz="1100" dirty="0">
              <a:solidFill>
                <a:schemeClr val="tx1"/>
              </a:solidFill>
            </a:endParaRPr>
          </a:p>
          <a:p>
            <a:pPr marL="171450" indent="-171450">
              <a:buFont typeface="Arial" panose="020B0604020202020204" pitchFamily="34" charset="0"/>
              <a:buChar char="•"/>
            </a:pPr>
            <a:endParaRPr lang="en-GB" sz="1100" dirty="0">
              <a:solidFill>
                <a:schemeClr val="tx1"/>
              </a:solidFill>
            </a:endParaRPr>
          </a:p>
        </p:txBody>
      </p:sp>
      <p:sp>
        <p:nvSpPr>
          <p:cNvPr id="25" name="Rectangle 24">
            <a:extLst>
              <a:ext uri="{FF2B5EF4-FFF2-40B4-BE49-F238E27FC236}">
                <a16:creationId xmlns:a16="http://schemas.microsoft.com/office/drawing/2014/main" id="{8BEBF530-116F-5043-B16F-4453F8AE58F2}"/>
              </a:ext>
            </a:extLst>
          </p:cNvPr>
          <p:cNvSpPr/>
          <p:nvPr/>
        </p:nvSpPr>
        <p:spPr>
          <a:xfrm>
            <a:off x="168920" y="7570625"/>
            <a:ext cx="3003544" cy="2159606"/>
          </a:xfrm>
          <a:prstGeom prst="rect">
            <a:avLst/>
          </a:prstGeom>
          <a:solidFill>
            <a:schemeClr val="bg1"/>
          </a:solidFill>
          <a:ln w="28575">
            <a:solidFill>
              <a:srgbClr val="1A1B3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u="sng" dirty="0">
                <a:solidFill>
                  <a:schemeClr val="tx1"/>
                </a:solidFill>
              </a:rPr>
              <a:t>Uniform</a:t>
            </a:r>
          </a:p>
          <a:p>
            <a:pPr marL="171450" indent="-171450">
              <a:buFont typeface="Arial" panose="020B0604020202020204" pitchFamily="34" charset="0"/>
              <a:buChar char="•"/>
            </a:pPr>
            <a:r>
              <a:rPr lang="en-GB" sz="1100" dirty="0">
                <a:solidFill>
                  <a:schemeClr val="tx1"/>
                </a:solidFill>
              </a:rPr>
              <a:t>Dark grey school trousers or skirt or navy blue pinafore dress or skirt.</a:t>
            </a:r>
          </a:p>
          <a:p>
            <a:pPr marL="171450" indent="-171450">
              <a:buFont typeface="Arial" panose="020B0604020202020204" pitchFamily="34" charset="0"/>
              <a:buChar char="•"/>
            </a:pPr>
            <a:r>
              <a:rPr lang="en-GB" sz="1100" dirty="0">
                <a:solidFill>
                  <a:schemeClr val="tx1"/>
                </a:solidFill>
              </a:rPr>
              <a:t>White polo shirt.</a:t>
            </a:r>
          </a:p>
          <a:p>
            <a:pPr marL="171450" indent="-171450">
              <a:buFont typeface="Arial" panose="020B0604020202020204" pitchFamily="34" charset="0"/>
              <a:buChar char="•"/>
            </a:pPr>
            <a:r>
              <a:rPr lang="en-GB" sz="1100" dirty="0">
                <a:solidFill>
                  <a:schemeClr val="tx1"/>
                </a:solidFill>
              </a:rPr>
              <a:t>Navy jumper or cardigan.</a:t>
            </a:r>
          </a:p>
          <a:p>
            <a:pPr marL="171450" indent="-171450">
              <a:buFont typeface="Arial" panose="020B0604020202020204" pitchFamily="34" charset="0"/>
              <a:buChar char="•"/>
            </a:pPr>
            <a:r>
              <a:rPr lang="en-GB" sz="1100" dirty="0">
                <a:solidFill>
                  <a:schemeClr val="tx1"/>
                </a:solidFill>
              </a:rPr>
              <a:t>Plain dark or white socks or tights.</a:t>
            </a:r>
          </a:p>
          <a:p>
            <a:pPr marL="171450" indent="-171450">
              <a:buFont typeface="Arial" panose="020B0604020202020204" pitchFamily="34" charset="0"/>
              <a:buChar char="•"/>
            </a:pPr>
            <a:r>
              <a:rPr lang="en-GB" sz="1100" dirty="0">
                <a:solidFill>
                  <a:schemeClr val="tx1"/>
                </a:solidFill>
              </a:rPr>
              <a:t>Plain black school shoes or trainers.</a:t>
            </a:r>
          </a:p>
          <a:p>
            <a:pPr marL="171450" indent="-171450">
              <a:buFont typeface="Arial" panose="020B0604020202020204" pitchFamily="34" charset="0"/>
              <a:buChar char="•"/>
            </a:pPr>
            <a:endParaRPr lang="en-GB" sz="1100" dirty="0">
              <a:solidFill>
                <a:schemeClr val="tx1"/>
              </a:solidFill>
            </a:endParaRPr>
          </a:p>
          <a:p>
            <a:pPr marL="171450" indent="-171450">
              <a:buFont typeface="Arial" panose="020B0604020202020204" pitchFamily="34" charset="0"/>
              <a:buChar char="•"/>
            </a:pPr>
            <a:r>
              <a:rPr lang="en-GB" sz="1100" b="1" dirty="0">
                <a:solidFill>
                  <a:schemeClr val="tx1"/>
                </a:solidFill>
              </a:rPr>
              <a:t>PE kit</a:t>
            </a:r>
            <a:r>
              <a:rPr lang="en-GB" sz="1100" dirty="0">
                <a:solidFill>
                  <a:schemeClr val="tx1"/>
                </a:solidFill>
              </a:rPr>
              <a:t>: white t-shirt</a:t>
            </a:r>
          </a:p>
          <a:p>
            <a:pPr marL="171450" indent="-171450">
              <a:buFont typeface="Arial" panose="020B0604020202020204" pitchFamily="34" charset="0"/>
              <a:buChar char="•"/>
            </a:pPr>
            <a:r>
              <a:rPr lang="en-GB" sz="1100" dirty="0">
                <a:solidFill>
                  <a:schemeClr val="tx1"/>
                </a:solidFill>
              </a:rPr>
              <a:t>Navy shorts or tracksuit bottoms</a:t>
            </a:r>
          </a:p>
          <a:p>
            <a:pPr marL="171450" indent="-171450">
              <a:buFont typeface="Arial" panose="020B0604020202020204" pitchFamily="34" charset="0"/>
              <a:buChar char="•"/>
            </a:pPr>
            <a:r>
              <a:rPr lang="en-GB" sz="1100" dirty="0">
                <a:solidFill>
                  <a:schemeClr val="tx1"/>
                </a:solidFill>
              </a:rPr>
              <a:t>Navy blue sweatshirt</a:t>
            </a:r>
          </a:p>
          <a:p>
            <a:pPr marL="171450" indent="-171450">
              <a:buFont typeface="Arial" panose="020B0604020202020204" pitchFamily="34" charset="0"/>
              <a:buChar char="•"/>
            </a:pPr>
            <a:r>
              <a:rPr lang="en-GB" sz="1100" dirty="0">
                <a:solidFill>
                  <a:schemeClr val="tx1"/>
                </a:solidFill>
              </a:rPr>
              <a:t>Black plimsolls or plain black or white trainers</a:t>
            </a:r>
          </a:p>
          <a:p>
            <a:pPr algn="ctr"/>
            <a:endParaRPr lang="en-GB" sz="1100" b="1" u="sng" dirty="0">
              <a:solidFill>
                <a:schemeClr val="tx1"/>
              </a:solidFill>
            </a:endParaRPr>
          </a:p>
        </p:txBody>
      </p:sp>
      <p:sp>
        <p:nvSpPr>
          <p:cNvPr id="24" name="Rectangle 23"/>
          <p:cNvSpPr/>
          <p:nvPr/>
        </p:nvSpPr>
        <p:spPr>
          <a:xfrm>
            <a:off x="3232918" y="6795170"/>
            <a:ext cx="3463386" cy="293152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12" descr="Jobs with BELVEDERE INFANT SCHOOL | Guardian Jobs">
            <a:extLst>
              <a:ext uri="{FF2B5EF4-FFF2-40B4-BE49-F238E27FC236}">
                <a16:creationId xmlns:a16="http://schemas.microsoft.com/office/drawing/2014/main" id="{46ED709A-684F-48CF-B097-E8FB6D1F7B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207" t="10438" r="25022" b="10820"/>
          <a:stretch/>
        </p:blipFill>
        <p:spPr bwMode="auto">
          <a:xfrm>
            <a:off x="2895017" y="557138"/>
            <a:ext cx="1258005" cy="10589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5140E52-FDA5-4B21-99EE-294BAA59AD2A}"/>
              </a:ext>
            </a:extLst>
          </p:cNvPr>
          <p:cNvSpPr txBox="1"/>
          <p:nvPr/>
        </p:nvSpPr>
        <p:spPr>
          <a:xfrm>
            <a:off x="3271275" y="6881696"/>
            <a:ext cx="3104511" cy="276999"/>
          </a:xfrm>
          <a:prstGeom prst="rect">
            <a:avLst/>
          </a:prstGeom>
          <a:noFill/>
        </p:spPr>
        <p:txBody>
          <a:bodyPr wrap="square" rtlCol="0">
            <a:spAutoFit/>
          </a:bodyPr>
          <a:lstStyle/>
          <a:p>
            <a:endParaRPr lang="en-GB" sz="1200" dirty="0"/>
          </a:p>
        </p:txBody>
      </p:sp>
      <p:pic>
        <p:nvPicPr>
          <p:cNvPr id="1026" name="Picture 2" descr="Florence Nightingale Nursing History">
            <a:extLst>
              <a:ext uri="{FF2B5EF4-FFF2-40B4-BE49-F238E27FC236}">
                <a16:creationId xmlns:a16="http://schemas.microsoft.com/office/drawing/2014/main" id="{81B23AC9-6C82-4E97-92A5-3C0854DD6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8646" y="6964762"/>
            <a:ext cx="885825" cy="12708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y Seacole Statue Campaign - St George's Hall">
            <a:extLst>
              <a:ext uri="{FF2B5EF4-FFF2-40B4-BE49-F238E27FC236}">
                <a16:creationId xmlns:a16="http://schemas.microsoft.com/office/drawing/2014/main" id="{4B7E6AA5-019B-4E69-9BB4-1FF5C98F80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1257" y="8309450"/>
            <a:ext cx="1041352" cy="1066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0AF73FC-ED32-40EC-B340-6B85BF05CFC1}"/>
              </a:ext>
            </a:extLst>
          </p:cNvPr>
          <p:cNvPicPr>
            <a:picLocks noChangeAspect="1"/>
          </p:cNvPicPr>
          <p:nvPr/>
        </p:nvPicPr>
        <p:blipFill>
          <a:blip r:embed="rId7"/>
          <a:stretch>
            <a:fillRect/>
          </a:stretch>
        </p:blipFill>
        <p:spPr>
          <a:xfrm>
            <a:off x="4250259" y="6881696"/>
            <a:ext cx="860345" cy="1322336"/>
          </a:xfrm>
          <a:prstGeom prst="rect">
            <a:avLst/>
          </a:prstGeom>
        </p:spPr>
      </p:pic>
      <p:pic>
        <p:nvPicPr>
          <p:cNvPr id="1032" name="Picture 8" descr="How Is Sound Made For Kids | Sound Wave Facts | DK Find Out">
            <a:extLst>
              <a:ext uri="{FF2B5EF4-FFF2-40B4-BE49-F238E27FC236}">
                <a16:creationId xmlns:a16="http://schemas.microsoft.com/office/drawing/2014/main" id="{F16E0DFB-5EDC-4E9C-A8E0-9CB0AE13D5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6360" y="7008332"/>
            <a:ext cx="1371600" cy="11245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amuel Pepys | English Diarist, Naval Administrator &amp; Restoration ...">
            <a:extLst>
              <a:ext uri="{FF2B5EF4-FFF2-40B4-BE49-F238E27FC236}">
                <a16:creationId xmlns:a16="http://schemas.microsoft.com/office/drawing/2014/main" id="{1CDA40C3-92E9-44F2-AB0B-F4DB45AE9E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4288" y="8252520"/>
            <a:ext cx="1065168" cy="12708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tthew Henson - Age, Birthday, Bio, Facts &amp; More - Famous Birthdays on ...">
            <a:extLst>
              <a:ext uri="{FF2B5EF4-FFF2-40B4-BE49-F238E27FC236}">
                <a16:creationId xmlns:a16="http://schemas.microsoft.com/office/drawing/2014/main" id="{49B4FE03-D8AC-4AD2-B0DB-AA5C3F36F5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6382" y="8235566"/>
            <a:ext cx="1000634" cy="118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8037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00A85E-CF96-4B4C-BCB5-18DEDB022959}" vid="{3CC1F837-FFC5-234B-AFB5-915476F88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13800</TotalTime>
  <Words>437</Words>
  <Application>Microsoft Office PowerPoint</Application>
  <PresentationFormat>A4 Paper (210x297 mm)</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Jariram 2 Lockyer</dc:creator>
  <cp:lastModifiedBy>Gary Powell</cp:lastModifiedBy>
  <cp:revision>489</cp:revision>
  <cp:lastPrinted>2020-12-18T10:55:02Z</cp:lastPrinted>
  <dcterms:created xsi:type="dcterms:W3CDTF">2019-05-10T13:03:01Z</dcterms:created>
  <dcterms:modified xsi:type="dcterms:W3CDTF">2025-06-03T13:38:30Z</dcterms:modified>
</cp:coreProperties>
</file>